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notesMasterIdLst>
    <p:notesMasterId r:id="rId24"/>
  </p:notesMasterIdLst>
  <p:handoutMasterIdLst>
    <p:handoutMasterId r:id="rId25"/>
  </p:handoutMasterIdLst>
  <p:sldIdLst>
    <p:sldId id="262" r:id="rId2"/>
    <p:sldId id="303" r:id="rId3"/>
    <p:sldId id="283" r:id="rId4"/>
    <p:sldId id="294" r:id="rId5"/>
    <p:sldId id="293" r:id="rId6"/>
    <p:sldId id="261" r:id="rId7"/>
    <p:sldId id="297" r:id="rId8"/>
    <p:sldId id="298" r:id="rId9"/>
    <p:sldId id="300" r:id="rId10"/>
    <p:sldId id="299" r:id="rId11"/>
    <p:sldId id="285" r:id="rId12"/>
    <p:sldId id="289" r:id="rId13"/>
    <p:sldId id="287" r:id="rId14"/>
    <p:sldId id="295" r:id="rId15"/>
    <p:sldId id="292" r:id="rId16"/>
    <p:sldId id="302" r:id="rId17"/>
    <p:sldId id="291" r:id="rId18"/>
    <p:sldId id="288" r:id="rId19"/>
    <p:sldId id="286" r:id="rId20"/>
    <p:sldId id="290" r:id="rId21"/>
    <p:sldId id="304" r:id="rId22"/>
    <p:sldId id="29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AC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1D7234-C546-4B9E-907D-B88C3111E578}" v="57" dt="2026-04-22T12:29:39.999"/>
    <p1510:client id="{56CBD086-C844-46DF-87B2-8E883A345090}" v="167" dt="2026-04-22T17:07:13.977"/>
  </p1510:revLst>
</p1510:revInfo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94706" autoAdjust="0"/>
  </p:normalViewPr>
  <p:slideViewPr>
    <p:cSldViewPr snapToGrid="0">
      <p:cViewPr varScale="1">
        <p:scale>
          <a:sx n="105" d="100"/>
          <a:sy n="105" d="100"/>
        </p:scale>
        <p:origin x="546" y="96"/>
      </p:cViewPr>
      <p:guideLst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3" d="100"/>
          <a:sy n="73" d="100"/>
        </p:scale>
        <p:origin x="2670" y="1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wen Gamon" userId="dd106b372480664c" providerId="LiveId" clId="{731F6634-88FF-4F8E-BFC5-6FA08854FF90}"/>
    <pc:docChg chg="undo redo custSel addSld delSld modSld sldOrd">
      <pc:chgData name="Swen Gamon" userId="dd106b372480664c" providerId="LiveId" clId="{731F6634-88FF-4F8E-BFC5-6FA08854FF90}" dt="2026-04-22T17:09:15.318" v="609" actId="20577"/>
      <pc:docMkLst>
        <pc:docMk/>
      </pc:docMkLst>
      <pc:sldChg chg="addAnim delAnim">
        <pc:chgData name="Swen Gamon" userId="dd106b372480664c" providerId="LiveId" clId="{731F6634-88FF-4F8E-BFC5-6FA08854FF90}" dt="2026-04-22T16:46:56.589" v="252"/>
        <pc:sldMkLst>
          <pc:docMk/>
          <pc:sldMk cId="4260464928" sldId="261"/>
        </pc:sldMkLst>
      </pc:sldChg>
      <pc:sldChg chg="ord">
        <pc:chgData name="Swen Gamon" userId="dd106b372480664c" providerId="LiveId" clId="{731F6634-88FF-4F8E-BFC5-6FA08854FF90}" dt="2026-04-22T16:19:24.501" v="1"/>
        <pc:sldMkLst>
          <pc:docMk/>
          <pc:sldMk cId="3739450638" sldId="283"/>
        </pc:sldMkLst>
      </pc:sldChg>
      <pc:sldChg chg="addAnim delAnim modAnim">
        <pc:chgData name="Swen Gamon" userId="dd106b372480664c" providerId="LiveId" clId="{731F6634-88FF-4F8E-BFC5-6FA08854FF90}" dt="2026-04-22T16:53:07.577" v="295"/>
        <pc:sldMkLst>
          <pc:docMk/>
          <pc:sldMk cId="4164115971" sldId="285"/>
        </pc:sldMkLst>
      </pc:sldChg>
      <pc:sldChg chg="modSp mod addAnim delAnim modAnim">
        <pc:chgData name="Swen Gamon" userId="dd106b372480664c" providerId="LiveId" clId="{731F6634-88FF-4F8E-BFC5-6FA08854FF90}" dt="2026-04-22T16:46:15.507" v="245"/>
        <pc:sldMkLst>
          <pc:docMk/>
          <pc:sldMk cId="1023562499" sldId="286"/>
        </pc:sldMkLst>
        <pc:spChg chg="mod">
          <ac:chgData name="Swen Gamon" userId="dd106b372480664c" providerId="LiveId" clId="{731F6634-88FF-4F8E-BFC5-6FA08854FF90}" dt="2026-04-22T16:45:48.249" v="241" actId="15"/>
          <ac:spMkLst>
            <pc:docMk/>
            <pc:sldMk cId="1023562499" sldId="286"/>
            <ac:spMk id="3" creationId="{0B288A09-94E3-6E47-1E49-D42848C8F7E7}"/>
          </ac:spMkLst>
        </pc:spChg>
      </pc:sldChg>
      <pc:sldChg chg="addAnim delAnim modAnim">
        <pc:chgData name="Swen Gamon" userId="dd106b372480664c" providerId="LiveId" clId="{731F6634-88FF-4F8E-BFC5-6FA08854FF90}" dt="2026-04-22T16:53:48.906" v="303"/>
        <pc:sldMkLst>
          <pc:docMk/>
          <pc:sldMk cId="2888906585" sldId="287"/>
        </pc:sldMkLst>
      </pc:sldChg>
      <pc:sldChg chg="addSp delSp modSp mod modAnim">
        <pc:chgData name="Swen Gamon" userId="dd106b372480664c" providerId="LiveId" clId="{731F6634-88FF-4F8E-BFC5-6FA08854FF90}" dt="2026-04-22T16:55:48.954" v="331" actId="20577"/>
        <pc:sldMkLst>
          <pc:docMk/>
          <pc:sldMk cId="3025221878" sldId="288"/>
        </pc:sldMkLst>
        <pc:spChg chg="del mod">
          <ac:chgData name="Swen Gamon" userId="dd106b372480664c" providerId="LiveId" clId="{731F6634-88FF-4F8E-BFC5-6FA08854FF90}" dt="2026-04-22T16:39:10.075" v="168" actId="478"/>
          <ac:spMkLst>
            <pc:docMk/>
            <pc:sldMk cId="3025221878" sldId="288"/>
            <ac:spMk id="3" creationId="{74567F80-57C0-9D98-ACD0-59DDAD00C6CA}"/>
          </ac:spMkLst>
        </pc:spChg>
        <pc:spChg chg="add mod">
          <ac:chgData name="Swen Gamon" userId="dd106b372480664c" providerId="LiveId" clId="{731F6634-88FF-4F8E-BFC5-6FA08854FF90}" dt="2026-04-22T16:55:48.954" v="331" actId="20577"/>
          <ac:spMkLst>
            <pc:docMk/>
            <pc:sldMk cId="3025221878" sldId="288"/>
            <ac:spMk id="4" creationId="{BA6F55B1-FADA-88D3-137A-5AC6F7F32E51}"/>
          </ac:spMkLst>
        </pc:spChg>
        <pc:spChg chg="add del mod">
          <ac:chgData name="Swen Gamon" userId="dd106b372480664c" providerId="LiveId" clId="{731F6634-88FF-4F8E-BFC5-6FA08854FF90}" dt="2026-04-22T16:39:18.092" v="170" actId="478"/>
          <ac:spMkLst>
            <pc:docMk/>
            <pc:sldMk cId="3025221878" sldId="288"/>
            <ac:spMk id="6" creationId="{823B3377-BB07-D644-1904-EBFCB6BFD923}"/>
          </ac:spMkLst>
        </pc:spChg>
        <pc:spChg chg="add mod">
          <ac:chgData name="Swen Gamon" userId="dd106b372480664c" providerId="LiveId" clId="{731F6634-88FF-4F8E-BFC5-6FA08854FF90}" dt="2026-04-22T16:43:23.195" v="232" actId="27636"/>
          <ac:spMkLst>
            <pc:docMk/>
            <pc:sldMk cId="3025221878" sldId="288"/>
            <ac:spMk id="7" creationId="{B6410842-AF04-9CC1-DDF4-338012B6A330}"/>
          </ac:spMkLst>
        </pc:spChg>
        <pc:spChg chg="add mod">
          <ac:chgData name="Swen Gamon" userId="dd106b372480664c" providerId="LiveId" clId="{731F6634-88FF-4F8E-BFC5-6FA08854FF90}" dt="2026-04-22T16:41:20.382" v="208" actId="1076"/>
          <ac:spMkLst>
            <pc:docMk/>
            <pc:sldMk cId="3025221878" sldId="288"/>
            <ac:spMk id="10" creationId="{52DA612F-33AE-E27F-BE76-F257D3DB76BB}"/>
          </ac:spMkLst>
        </pc:spChg>
        <pc:spChg chg="add mod">
          <ac:chgData name="Swen Gamon" userId="dd106b372480664c" providerId="LiveId" clId="{731F6634-88FF-4F8E-BFC5-6FA08854FF90}" dt="2026-04-22T16:41:27.832" v="210" actId="1076"/>
          <ac:spMkLst>
            <pc:docMk/>
            <pc:sldMk cId="3025221878" sldId="288"/>
            <ac:spMk id="11" creationId="{CB58F7BE-BA52-AEA0-E0BA-E7E982D3064F}"/>
          </ac:spMkLst>
        </pc:spChg>
        <pc:spChg chg="add mod">
          <ac:chgData name="Swen Gamon" userId="dd106b372480664c" providerId="LiveId" clId="{731F6634-88FF-4F8E-BFC5-6FA08854FF90}" dt="2026-04-22T16:41:23.764" v="209" actId="1076"/>
          <ac:spMkLst>
            <pc:docMk/>
            <pc:sldMk cId="3025221878" sldId="288"/>
            <ac:spMk id="12" creationId="{D7745331-A018-174E-24F6-702CB59D7CF3}"/>
          </ac:spMkLst>
        </pc:spChg>
      </pc:sldChg>
      <pc:sldChg chg="addAnim delAnim modAnim">
        <pc:chgData name="Swen Gamon" userId="dd106b372480664c" providerId="LiveId" clId="{731F6634-88FF-4F8E-BFC5-6FA08854FF90}" dt="2026-04-22T16:53:30.568" v="298"/>
        <pc:sldMkLst>
          <pc:docMk/>
          <pc:sldMk cId="3821668064" sldId="289"/>
        </pc:sldMkLst>
      </pc:sldChg>
      <pc:sldChg chg="addAnim delAnim modAnim">
        <pc:chgData name="Swen Gamon" userId="dd106b372480664c" providerId="LiveId" clId="{731F6634-88FF-4F8E-BFC5-6FA08854FF90}" dt="2026-04-22T16:55:27.413" v="320"/>
        <pc:sldMkLst>
          <pc:docMk/>
          <pc:sldMk cId="1244690228" sldId="290"/>
        </pc:sldMkLst>
      </pc:sldChg>
      <pc:sldChg chg="modSp mod addAnim delAnim modAnim">
        <pc:chgData name="Swen Gamon" userId="dd106b372480664c" providerId="LiveId" clId="{731F6634-88FF-4F8E-BFC5-6FA08854FF90}" dt="2026-04-22T16:54:57.714" v="317"/>
        <pc:sldMkLst>
          <pc:docMk/>
          <pc:sldMk cId="443898482" sldId="291"/>
        </pc:sldMkLst>
        <pc:spChg chg="mod">
          <ac:chgData name="Swen Gamon" userId="dd106b372480664c" providerId="LiveId" clId="{731F6634-88FF-4F8E-BFC5-6FA08854FF90}" dt="2026-04-22T16:37:50.309" v="155" actId="14100"/>
          <ac:spMkLst>
            <pc:docMk/>
            <pc:sldMk cId="443898482" sldId="291"/>
            <ac:spMk id="3" creationId="{A7776B14-9AF5-4FF8-6AA8-4FA4B68AE2F2}"/>
          </ac:spMkLst>
        </pc:spChg>
      </pc:sldChg>
      <pc:sldChg chg="addSp modSp mod addAnim delAnim modAnim">
        <pc:chgData name="Swen Gamon" userId="dd106b372480664c" providerId="LiveId" clId="{731F6634-88FF-4F8E-BFC5-6FA08854FF90}" dt="2026-04-22T16:54:34.888" v="312"/>
        <pc:sldMkLst>
          <pc:docMk/>
          <pc:sldMk cId="1656503153" sldId="292"/>
        </pc:sldMkLst>
        <pc:spChg chg="mod">
          <ac:chgData name="Swen Gamon" userId="dd106b372480664c" providerId="LiveId" clId="{731F6634-88FF-4F8E-BFC5-6FA08854FF90}" dt="2026-04-22T16:36:33.618" v="140" actId="14100"/>
          <ac:spMkLst>
            <pc:docMk/>
            <pc:sldMk cId="1656503153" sldId="292"/>
            <ac:spMk id="3" creationId="{0C1A4342-64BC-C2E9-EF98-5CBD701F30A6}"/>
          </ac:spMkLst>
        </pc:spChg>
        <pc:spChg chg="add mod">
          <ac:chgData name="Swen Gamon" userId="dd106b372480664c" providerId="LiveId" clId="{731F6634-88FF-4F8E-BFC5-6FA08854FF90}" dt="2026-04-22T16:37:13.883" v="154" actId="20577"/>
          <ac:spMkLst>
            <pc:docMk/>
            <pc:sldMk cId="1656503153" sldId="292"/>
            <ac:spMk id="4" creationId="{CC542DF8-F79C-432A-D3C0-E71BB128BE93}"/>
          </ac:spMkLst>
        </pc:spChg>
      </pc:sldChg>
      <pc:sldChg chg="ord">
        <pc:chgData name="Swen Gamon" userId="dd106b372480664c" providerId="LiveId" clId="{731F6634-88FF-4F8E-BFC5-6FA08854FF90}" dt="2026-04-22T16:19:55.071" v="6"/>
        <pc:sldMkLst>
          <pc:docMk/>
          <pc:sldMk cId="2485221725" sldId="293"/>
        </pc:sldMkLst>
      </pc:sldChg>
      <pc:sldChg chg="addAnim delAnim modAnim">
        <pc:chgData name="Swen Gamon" userId="dd106b372480664c" providerId="LiveId" clId="{731F6634-88FF-4F8E-BFC5-6FA08854FF90}" dt="2026-04-22T16:54:12.333" v="308"/>
        <pc:sldMkLst>
          <pc:docMk/>
          <pc:sldMk cId="1494560263" sldId="295"/>
        </pc:sldMkLst>
      </pc:sldChg>
      <pc:sldChg chg="addSp modSp mod addAnim delAnim modAnim">
        <pc:chgData name="Swen Gamon" userId="dd106b372480664c" providerId="LiveId" clId="{731F6634-88FF-4F8E-BFC5-6FA08854FF90}" dt="2026-04-22T16:50:18.126" v="271"/>
        <pc:sldMkLst>
          <pc:docMk/>
          <pc:sldMk cId="2378505740" sldId="297"/>
        </pc:sldMkLst>
        <pc:spChg chg="add mod">
          <ac:chgData name="Swen Gamon" userId="dd106b372480664c" providerId="LiveId" clId="{731F6634-88FF-4F8E-BFC5-6FA08854FF90}" dt="2026-04-22T16:33:36.425" v="113" actId="1076"/>
          <ac:spMkLst>
            <pc:docMk/>
            <pc:sldMk cId="2378505740" sldId="297"/>
            <ac:spMk id="3" creationId="{CA291B71-0C47-540B-5319-E54A05861BA7}"/>
          </ac:spMkLst>
        </pc:spChg>
        <pc:spChg chg="mod">
          <ac:chgData name="Swen Gamon" userId="dd106b372480664c" providerId="LiveId" clId="{731F6634-88FF-4F8E-BFC5-6FA08854FF90}" dt="2026-04-22T16:33:18.746" v="109" actId="1076"/>
          <ac:spMkLst>
            <pc:docMk/>
            <pc:sldMk cId="2378505740" sldId="297"/>
            <ac:spMk id="4" creationId="{3DD8F9A5-22EA-E865-0188-3BC65060D00F}"/>
          </ac:spMkLst>
        </pc:spChg>
      </pc:sldChg>
      <pc:sldChg chg="addSp modSp mod addAnim delAnim modAnim">
        <pc:chgData name="Swen Gamon" userId="dd106b372480664c" providerId="LiveId" clId="{731F6634-88FF-4F8E-BFC5-6FA08854FF90}" dt="2026-04-22T16:51:35.672" v="279"/>
        <pc:sldMkLst>
          <pc:docMk/>
          <pc:sldMk cId="547444630" sldId="298"/>
        </pc:sldMkLst>
        <pc:spChg chg="add mod">
          <ac:chgData name="Swen Gamon" userId="dd106b372480664c" providerId="LiveId" clId="{731F6634-88FF-4F8E-BFC5-6FA08854FF90}" dt="2026-04-22T16:34:10.653" v="120" actId="1076"/>
          <ac:spMkLst>
            <pc:docMk/>
            <pc:sldMk cId="547444630" sldId="298"/>
            <ac:spMk id="3" creationId="{8E8F1924-515C-30B8-918F-F07436C908EB}"/>
          </ac:spMkLst>
        </pc:spChg>
        <pc:spChg chg="mod">
          <ac:chgData name="Swen Gamon" userId="dd106b372480664c" providerId="LiveId" clId="{731F6634-88FF-4F8E-BFC5-6FA08854FF90}" dt="2026-04-22T16:34:22.285" v="123" actId="1076"/>
          <ac:spMkLst>
            <pc:docMk/>
            <pc:sldMk cId="547444630" sldId="298"/>
            <ac:spMk id="4" creationId="{36936FF3-78D6-B203-2F8C-64FE6CF090FA}"/>
          </ac:spMkLst>
        </pc:spChg>
      </pc:sldChg>
      <pc:sldChg chg="addSp modSp mod addAnim delAnim modAnim">
        <pc:chgData name="Swen Gamon" userId="dd106b372480664c" providerId="LiveId" clId="{731F6634-88FF-4F8E-BFC5-6FA08854FF90}" dt="2026-04-22T16:52:30.133" v="289"/>
        <pc:sldMkLst>
          <pc:docMk/>
          <pc:sldMk cId="1062725540" sldId="300"/>
        </pc:sldMkLst>
        <pc:spChg chg="add mod">
          <ac:chgData name="Swen Gamon" userId="dd106b372480664c" providerId="LiveId" clId="{731F6634-88FF-4F8E-BFC5-6FA08854FF90}" dt="2026-04-22T16:34:58.990" v="130" actId="1076"/>
          <ac:spMkLst>
            <pc:docMk/>
            <pc:sldMk cId="1062725540" sldId="300"/>
            <ac:spMk id="3" creationId="{4EB0F075-7EB5-671F-354B-5A5E61B33BFE}"/>
          </ac:spMkLst>
        </pc:spChg>
        <pc:spChg chg="mod">
          <ac:chgData name="Swen Gamon" userId="dd106b372480664c" providerId="LiveId" clId="{731F6634-88FF-4F8E-BFC5-6FA08854FF90}" dt="2026-04-22T16:34:46.055" v="127" actId="1076"/>
          <ac:spMkLst>
            <pc:docMk/>
            <pc:sldMk cId="1062725540" sldId="300"/>
            <ac:spMk id="4" creationId="{1AEECFAA-DD02-A2BE-E8C9-EF1C1CA92FC4}"/>
          </ac:spMkLst>
        </pc:spChg>
      </pc:sldChg>
      <pc:sldChg chg="modSp add mod ord addAnim delAnim modAnim">
        <pc:chgData name="Swen Gamon" userId="dd106b372480664c" providerId="LiveId" clId="{731F6634-88FF-4F8E-BFC5-6FA08854FF90}" dt="2026-04-22T16:46:37.090" v="248"/>
        <pc:sldMkLst>
          <pc:docMk/>
          <pc:sldMk cId="311818017" sldId="303"/>
        </pc:sldMkLst>
        <pc:spChg chg="mod">
          <ac:chgData name="Swen Gamon" userId="dd106b372480664c" providerId="LiveId" clId="{731F6634-88FF-4F8E-BFC5-6FA08854FF90}" dt="2026-04-22T16:23:57.893" v="20" actId="20577"/>
          <ac:spMkLst>
            <pc:docMk/>
            <pc:sldMk cId="311818017" sldId="303"/>
            <ac:spMk id="2" creationId="{8FD09EC4-11B0-45F0-5AFF-E558F5D58981}"/>
          </ac:spMkLst>
        </pc:spChg>
        <pc:spChg chg="mod">
          <ac:chgData name="Swen Gamon" userId="dd106b372480664c" providerId="LiveId" clId="{731F6634-88FF-4F8E-BFC5-6FA08854FF90}" dt="2026-04-22T16:30:42.131" v="96" actId="6549"/>
          <ac:spMkLst>
            <pc:docMk/>
            <pc:sldMk cId="311818017" sldId="303"/>
            <ac:spMk id="4" creationId="{F1067A16-07C1-1AFC-0EC2-DCCAD7BB493E}"/>
          </ac:spMkLst>
        </pc:spChg>
      </pc:sldChg>
      <pc:sldChg chg="new del">
        <pc:chgData name="Swen Gamon" userId="dd106b372480664c" providerId="LiveId" clId="{731F6634-88FF-4F8E-BFC5-6FA08854FF90}" dt="2026-04-22T16:23:37.761" v="12" actId="2696"/>
        <pc:sldMkLst>
          <pc:docMk/>
          <pc:sldMk cId="3060624565" sldId="303"/>
        </pc:sldMkLst>
      </pc:sldChg>
      <pc:sldChg chg="modSp new del mod">
        <pc:chgData name="Swen Gamon" userId="dd106b372480664c" providerId="LiveId" clId="{731F6634-88FF-4F8E-BFC5-6FA08854FF90}" dt="2026-04-22T16:22:35.899" v="8" actId="2696"/>
        <pc:sldMkLst>
          <pc:docMk/>
          <pc:sldMk cId="3224594705" sldId="303"/>
        </pc:sldMkLst>
        <pc:spChg chg="mod">
          <ac:chgData name="Swen Gamon" userId="dd106b372480664c" providerId="LiveId" clId="{731F6634-88FF-4F8E-BFC5-6FA08854FF90}" dt="2026-04-22T16:22:13.931" v="7" actId="1076"/>
          <ac:spMkLst>
            <pc:docMk/>
            <pc:sldMk cId="3224594705" sldId="303"/>
            <ac:spMk id="3" creationId="{C1074686-95EF-FE95-8B04-D1A04D08B765}"/>
          </ac:spMkLst>
        </pc:spChg>
      </pc:sldChg>
      <pc:sldChg chg="new del">
        <pc:chgData name="Swen Gamon" userId="dd106b372480664c" providerId="LiveId" clId="{731F6634-88FF-4F8E-BFC5-6FA08854FF90}" dt="2026-04-22T16:22:44.117" v="10" actId="2696"/>
        <pc:sldMkLst>
          <pc:docMk/>
          <pc:sldMk cId="3438260271" sldId="303"/>
        </pc:sldMkLst>
      </pc:sldChg>
      <pc:sldChg chg="addSp delSp modSp new mod">
        <pc:chgData name="Swen Gamon" userId="dd106b372480664c" providerId="LiveId" clId="{731F6634-88FF-4F8E-BFC5-6FA08854FF90}" dt="2026-04-22T17:09:15.318" v="609" actId="20577"/>
        <pc:sldMkLst>
          <pc:docMk/>
          <pc:sldMk cId="3726882420" sldId="304"/>
        </pc:sldMkLst>
        <pc:spChg chg="mod">
          <ac:chgData name="Swen Gamon" userId="dd106b372480664c" providerId="LiveId" clId="{731F6634-88FF-4F8E-BFC5-6FA08854FF90}" dt="2026-04-22T16:56:16.491" v="338" actId="20577"/>
          <ac:spMkLst>
            <pc:docMk/>
            <pc:sldMk cId="3726882420" sldId="304"/>
            <ac:spMk id="2" creationId="{FD80E679-207A-32DA-2AF4-1F940F1DE938}"/>
          </ac:spMkLst>
        </pc:spChg>
        <pc:spChg chg="mod">
          <ac:chgData name="Swen Gamon" userId="dd106b372480664c" providerId="LiveId" clId="{731F6634-88FF-4F8E-BFC5-6FA08854FF90}" dt="2026-04-22T17:09:15.318" v="609" actId="20577"/>
          <ac:spMkLst>
            <pc:docMk/>
            <pc:sldMk cId="3726882420" sldId="304"/>
            <ac:spMk id="3" creationId="{25AEE8A8-2DC7-66AE-0393-7AA215839F99}"/>
          </ac:spMkLst>
        </pc:spChg>
        <pc:spChg chg="del">
          <ac:chgData name="Swen Gamon" userId="dd106b372480664c" providerId="LiveId" clId="{731F6634-88FF-4F8E-BFC5-6FA08854FF90}" dt="2026-04-22T16:57:06.456" v="339" actId="931"/>
          <ac:spMkLst>
            <pc:docMk/>
            <pc:sldMk cId="3726882420" sldId="304"/>
            <ac:spMk id="4" creationId="{B18DD1F8-1BCF-E868-572E-3B7C1C749032}"/>
          </ac:spMkLst>
        </pc:spChg>
        <pc:picChg chg="add mod ord">
          <ac:chgData name="Swen Gamon" userId="dd106b372480664c" providerId="LiveId" clId="{731F6634-88FF-4F8E-BFC5-6FA08854FF90}" dt="2026-04-22T16:57:06.456" v="339" actId="931"/>
          <ac:picMkLst>
            <pc:docMk/>
            <pc:sldMk cId="3726882420" sldId="304"/>
            <ac:picMk id="6" creationId="{4C57CD11-3CA0-7F44-68AD-2777ACDCC68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60672BD-261C-4EDC-9C5E-C246835120E7}" type="datetime1">
              <a:rPr lang="de-DE" smtClean="0"/>
              <a:t>22.04.2026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98501B-77B5-4365-9881-C6E19A3C1E4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14561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B5664F4-ABD2-4F09-9758-D36145E15169}" type="datetime1">
              <a:rPr lang="de-DE" smtClean="0"/>
              <a:t>22.04.2026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e-DE" dirty="0"/>
              <a:t>Textmasterformat durch Klicken bearbeiten</a:t>
            </a:r>
          </a:p>
          <a:p>
            <a:pPr lvl="1" rtl="0"/>
            <a:r>
              <a:rPr lang="de-DE" dirty="0"/>
              <a:t>Zweite Ebene</a:t>
            </a:r>
          </a:p>
          <a:p>
            <a:pPr lvl="2" rtl="0"/>
            <a:r>
              <a:rPr lang="de-DE" dirty="0"/>
              <a:t>Dritte Ebene</a:t>
            </a:r>
          </a:p>
          <a:p>
            <a:pPr lvl="3" rtl="0"/>
            <a:r>
              <a:rPr lang="de-DE" dirty="0"/>
              <a:t>Vierte Ebene</a:t>
            </a:r>
          </a:p>
          <a:p>
            <a:pPr lvl="4" rtl="0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C8BD8E7-1312-41F3-99C4-6DA5AF89196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20842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5048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DB4BA-C6E7-28B1-8A6F-F7664463A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4E52DA6-B0AA-8911-7466-5ACF36E766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DA941FA-D32D-873C-B69B-1DE01B9505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6850B66-63DD-F44F-7B48-CAB41EFB47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9994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171C5-91CE-A0FE-9077-4583D135D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5B9718F-1BDA-0713-573B-3DC646E872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95E4507-74B8-5561-C149-19038637AA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1E37713-6C37-7859-3307-882C877D8E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6849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D89DD-7038-C9E8-11E5-2173E3ED0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697F3A2-5D1D-0B43-AD29-CCEB731426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75401D6-37FF-409D-8951-2EC144F7C2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04C398-64FC-1C9F-A113-C754ACB263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0765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90BF2-8AD3-371D-DEA3-F3CF15585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0238A4A-BA3E-38B2-5E43-398B0D41E1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87E60BA-8BC2-31B5-38E0-992A1DAFC3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87F0DB6-0AF6-5EF0-DF34-F6A0FEC097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67311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2675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EA571-85EA-09D1-99BF-C569A1504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BEA1466-1A5A-1813-C5DC-DB51BCE9A1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4B81269-485F-4F48-0DB4-D5A91C9B0A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FC0B3E1-4CA4-4A25-A8CB-F287922313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3013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AB05D-CC9B-0BD3-8247-DA14E7F8E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D40E292-D5DE-58C5-6F6D-C07731C67C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DCEC1D9-41B5-06A2-BB13-12F047A807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A33431A-A78E-B936-C479-6EC1002933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de-DE" smtClean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9853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A8714-B707-050A-89EF-C042C0D45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56FEDE7-08E1-7A6A-82A3-B97D65318F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6AAC03B-7723-2243-DF4B-B0B354FB4B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707FBB-5751-0D5A-38F3-A740A527CE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542567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C0887-DD42-5420-D3E8-DD218893E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8CB72AE-FFF8-DA9F-31AD-0621797E00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5A63138-0FB6-4FDB-C0CA-0206FE4B5E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6598539-665D-8E1D-606B-4E3B46328D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6326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3131F-1C66-CBA5-C0C4-2DE52DEFC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50DF778-946E-63F2-81E1-82706C18FA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6149A98-4164-EFF1-7A68-322090371D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8504200-4B5D-D7D8-1CFF-14E83DB1E0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de-DE" smtClean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82033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C8BE2-45B6-9196-13DE-BAD014CAD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C519C1F-513A-F0FE-4E8C-05915659C0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E9FDCA1-2D8E-158C-0EB3-BBDEA87247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2A06A94-B5E7-D0F6-EE55-C5DD1476A2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833726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F6B0F-22F7-8A83-ED02-D033352BC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F8B4B7A-0D33-9021-978E-38E8B2A0C7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BF15D9E-2D47-B0CE-3A23-C4FC1F1EED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4665D7-9A10-76AF-8CFD-47EE0750C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de-DE" smtClean="0"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32203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CF035-D076-375B-3937-58E46779E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0A8AA6F-5763-BE5D-2500-0F4EC3CED2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52D5DFF-B14B-3A4C-0A18-FFA5A8D94C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9800CC6-5C77-77DD-0B51-A3CCB1A400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de-DE" smtClean="0"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42285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FC25C-6F4E-E87F-D5DB-A4A261162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8547B42-FA08-4A8B-563B-177D096040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46CA5E9-605E-FEA3-C581-FE5D186AB1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6C69977-6B6B-AAE8-E493-D582A164B6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de-DE" smtClean="0"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727341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FF142-52D4-B1F4-9123-F4E38763B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E55178B-CAAF-51B1-26CF-EAD4E4B54A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9CE3E07-652C-A4BE-3201-02DBB09F18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2F9009-B745-0FF3-8CE2-FDEAE14154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de-DE" smtClean="0"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53246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65D36-C6CE-E787-FBF1-BC3D5036C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F6E754C-AAA5-F020-A54B-F9B433A02A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A40DC08-5118-9A6E-6BBC-CE3D6F17B2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97E970D-0FF3-97C3-ABF8-C3F2BD96B1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de-DE" smtClean="0"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48015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EE554-CCB1-7362-DCB6-1769E47ED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6C73FBE-6902-B73D-3C43-837F0A25E4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76CFBF1-A1E1-798E-22A7-AA5DC28CAE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37DDC6E-CE32-B6B7-C0DF-42F652A09C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de-DE" smtClean="0"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48159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86B53-731C-C7F6-0123-D882C5AE2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D423E7E-010A-67E9-D575-62F350EC98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3FABC8D-1BF5-B138-0F6A-0F1FF11557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86FD960-187C-76C6-CFCA-54197DA8C5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de-DE" smtClean="0"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79478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4/22/2026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hteck 6">
            <a:extLst>
              <a:ext uri="{FF2B5EF4-FFF2-40B4-BE49-F238E27FC236}">
                <a16:creationId xmlns:a16="http://schemas.microsoft.com/office/drawing/2014/main" id="{4DEF27FD-1F09-3C92-CE32-3CBAE4CEE7D3}"/>
              </a:ext>
            </a:extLst>
          </p:cNvPr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17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/>
              <a:t>Fußzeile hinzufügen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C73CF5A-5616-2C80-8033-EC24D0AF2E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99" y="6074229"/>
            <a:ext cx="1946650" cy="4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6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/>
              <a:t>Fußzeile hinzufügen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fik 6">
            <a:extLst>
              <a:ext uri="{FF2B5EF4-FFF2-40B4-BE49-F238E27FC236}">
                <a16:creationId xmlns:a16="http://schemas.microsoft.com/office/drawing/2014/main" id="{B97D84B8-A255-EEB8-562E-CC628C7105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99" y="6074229"/>
            <a:ext cx="1946650" cy="4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73116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/>
              <a:t>Fußzeile hinzufügen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9F969F3-6E6B-8646-DB3A-04B97DE613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99" y="6074229"/>
            <a:ext cx="1946650" cy="4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29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/>
              <a:t>Fußzeile hinzufügen</a:t>
            </a:r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97BEA78-597F-08F7-EC52-8E509C922C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99" y="6074229"/>
            <a:ext cx="1946650" cy="4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922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/>
              <a:t>Fußzeile hinzufügen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89F0DF8-CFAF-8C64-8509-407112DCBB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99" y="6074229"/>
            <a:ext cx="1946650" cy="4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42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D02E3CAB-456F-3E7B-BF87-0E49B4EB9E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506" y="6304487"/>
            <a:ext cx="1946650" cy="4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31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/>
              <a:t>Fußzeile hinzufügen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C5821B5-AC96-84C1-75B3-A6A059358D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12" y="6196450"/>
            <a:ext cx="1679510" cy="38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8125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C96ADC6-BDC4-42FB-97FB-DA73ECD9CEE8}" type="datetime1">
              <a:rPr lang="de-DE" smtClean="0"/>
              <a:t>22.04.2026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/>
              <a:t>Fußzeile hinzufügen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447461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/>
              <a:t>Fußzeile hinzufügen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BEBBFFE-9927-956A-799B-0275DBE367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99" y="6074229"/>
            <a:ext cx="1946650" cy="4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326EB1D-CBBF-438D-A188-239583155CD5}" type="datetime1">
              <a:rPr lang="de-DE" smtClean="0"/>
              <a:t>22.04.2026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/>
              <a:t>Fußzeile hinzufügen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859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folie mit Bilder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33400" y="5084483"/>
            <a:ext cx="11125200" cy="914400"/>
          </a:xfrm>
        </p:spPr>
        <p:txBody>
          <a:bodyPr rtlCol="0"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9" name="Bildplatzhalter 2" descr="Leerer Platzhalter zum Hinzufügen eines Bilds. Klicken Sie auf den Platzhalter, und wählen Sie das hinzuzufügende Bild aus."/>
          <p:cNvSpPr>
            <a:spLocks noGrp="1"/>
          </p:cNvSpPr>
          <p:nvPr>
            <p:ph type="pic" idx="10" hasCustomPrompt="1"/>
          </p:nvPr>
        </p:nvSpPr>
        <p:spPr>
          <a:xfrm>
            <a:off x="1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e-DE"/>
              <a:t>Klicken Sie, um ein Bild hinzuzufügen.</a:t>
            </a:r>
            <a:endParaRPr lang="de-DE" dirty="0"/>
          </a:p>
        </p:txBody>
      </p:sp>
      <p:sp>
        <p:nvSpPr>
          <p:cNvPr id="13" name="Bildplatzhalter 2" descr="Leerer Platzhalter zum Hinzufügen eines Bilds. Klicken Sie auf den Platzhalter, und wählen Sie das hinzuzufügende Bild aus."/>
          <p:cNvSpPr>
            <a:spLocks noGrp="1"/>
          </p:cNvSpPr>
          <p:nvPr>
            <p:ph type="pic" idx="11" hasCustomPrompt="1"/>
          </p:nvPr>
        </p:nvSpPr>
        <p:spPr>
          <a:xfrm>
            <a:off x="408432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e-DE"/>
              <a:t>Klicken Sie, um ein Bild hinzuzufügen.</a:t>
            </a:r>
            <a:endParaRPr lang="de-DE" dirty="0"/>
          </a:p>
        </p:txBody>
      </p:sp>
      <p:sp>
        <p:nvSpPr>
          <p:cNvPr id="14" name="Bildplatzhalter 2" descr="Leerer Platzhalter zum Hinzufügen eines Bilds. Klicken Sie auf den Platzhalter, und wählen Sie das hinzuzufügende Bild aus."/>
          <p:cNvSpPr>
            <a:spLocks noGrp="1"/>
          </p:cNvSpPr>
          <p:nvPr>
            <p:ph type="pic" idx="12" hasCustomPrompt="1"/>
          </p:nvPr>
        </p:nvSpPr>
        <p:spPr>
          <a:xfrm>
            <a:off x="816864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e-DE"/>
              <a:t>Klicken Sie, um ein Bild hinzuzufügen.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33400" y="6043123"/>
            <a:ext cx="11125200" cy="5715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e-DE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67571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8C96ADC6-BDC4-42FB-97FB-DA73ECD9CEE8}" type="datetime1">
              <a:rPr lang="de-DE" smtClean="0"/>
              <a:t>22.04.2026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de-DE"/>
              <a:t>Fußzeile hinzufügen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E31375A4-56A4-47D6-9801-1991572033F7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7CEB23D7-B6A3-AE28-97A6-5FA873690E0E}"/>
              </a:ext>
            </a:extLst>
          </p:cNvPr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50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uniwien.ac.at/web/ueber-uns/news/neews-im-februar-2021/jeder-zweite-erwachsene-bewegt-sich-zu-wenig-oesterreicherinnen-sitzen-im-durchschnitt-53-stunden-am-ta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mfwf.gv.at/wissenschaft/studium/unisport.html" TargetMode="External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ommunity.gemeinsamerleben.com/?r=A6265414" TargetMode="External"/><Relationship Id="rId5" Type="http://schemas.openxmlformats.org/officeDocument/2006/relationships/hyperlink" Target="https://vavoe.at/verband/mitgliedsvereine/" TargetMode="External"/><Relationship Id="rId4" Type="http://schemas.openxmlformats.org/officeDocument/2006/relationships/hyperlink" Target="https://www.vhs.or.at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sportunterricht.de/lksport/optneuebe.html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sportunterricht.de/lksport/optneuebe.htm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sportunterricht.de/lksport/optneuebe.htm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asydays.at/" TargetMode="External"/><Relationship Id="rId2" Type="http://schemas.openxmlformats.org/officeDocument/2006/relationships/hyperlink" Target="https://outdoorpartners.at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portunterricht.de/lksport/optneuebe.html" TargetMode="External"/><Relationship Id="rId3" Type="http://schemas.openxmlformats.org/officeDocument/2006/relationships/hyperlink" Target="https://www.amazon.de/s/ref=dp_byline_sr_book_2?ie=UTF8&amp;field-author=Annika+Tsch%C3%B6pe&amp;text=Annika+Tsch%C3%B6pe&amp;sort=relevancerank&amp;search-alias=books-de" TargetMode="External"/><Relationship Id="rId7" Type="http://schemas.openxmlformats.org/officeDocument/2006/relationships/hyperlink" Target="https://brain-effect.com/blogs/magazin/bdnf-wachstumsfaktor-gehirn?srsltid=AfmBOookYJSPS6nL9_Igs8atW0ewkRoHK01smhI8aFaFxZH-AGWK_j-2" TargetMode="External"/><Relationship Id="rId2" Type="http://schemas.openxmlformats.org/officeDocument/2006/relationships/hyperlink" Target="https://www.amazon.de/James-Clear/e/B07DJTJC3X/ref=dp_byline_cont_book_1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neuromentaltraining.com/neuro-blog/neuroplastizitaet-denken-gehirn/" TargetMode="External"/><Relationship Id="rId5" Type="http://schemas.openxmlformats.org/officeDocument/2006/relationships/hyperlink" Target="https://www.germanjournalsportsmedicine.com/fileadmin/content/archiv2001/heft12/a04_12_01.pdf" TargetMode="External"/><Relationship Id="rId10" Type="http://schemas.openxmlformats.org/officeDocument/2006/relationships/hyperlink" Target="https://easydays.at/" TargetMode="External"/><Relationship Id="rId4" Type="http://schemas.openxmlformats.org/officeDocument/2006/relationships/hyperlink" Target="https://www.dasgehirn.info/grundlagen/kommunikation-der-zellen/neurotransmitter-botenmolekuele-im-gehirn" TargetMode="External"/><Relationship Id="rId9" Type="http://schemas.openxmlformats.org/officeDocument/2006/relationships/hyperlink" Target="https://outdoorpartners.a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3400" y="5007679"/>
            <a:ext cx="11125200" cy="695831"/>
          </a:xfrm>
        </p:spPr>
        <p:txBody>
          <a:bodyPr rtlCol="0"/>
          <a:lstStyle/>
          <a:p>
            <a:r>
              <a:rPr lang="de-AT" dirty="0"/>
              <a:t>Move </a:t>
            </a:r>
            <a:r>
              <a:rPr lang="de-AT" dirty="0" err="1"/>
              <a:t>Your</a:t>
            </a:r>
            <a:r>
              <a:rPr lang="de-AT" dirty="0"/>
              <a:t> </a:t>
            </a:r>
            <a:r>
              <a:rPr lang="de-AT" dirty="0" err="1"/>
              <a:t>Mind</a:t>
            </a:r>
            <a:endParaRPr lang="de-DE" dirty="0"/>
          </a:p>
        </p:txBody>
      </p:sp>
      <p:pic>
        <p:nvPicPr>
          <p:cNvPr id="7" name="Bildplatzhalter 6" descr="Zwei Männer beim Krafttraining"/>
          <p:cNvPicPr>
            <a:picLocks noGrp="1" noChangeAspect="1"/>
          </p:cNvPicPr>
          <p:nvPr>
            <p:ph type="pic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8" name="Bildplatzhalter 7" descr="Nahaufnahme eines Granny Smith-Apfels und eines Maßbands"/>
          <p:cNvPicPr>
            <a:picLocks noGrp="1" noChangeAspect="1"/>
          </p:cNvPicPr>
          <p:nvPr>
            <p:ph type="pic" idx="1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 b="19"/>
          <a:stretch/>
        </p:blipFill>
        <p:spPr/>
      </p:pic>
      <p:pic>
        <p:nvPicPr>
          <p:cNvPr id="9" name="Bildplatzhalter 8" descr="Läuferin und Läufer beim Training in der Halle"/>
          <p:cNvPicPr>
            <a:picLocks noGrp="1" noChangeAspect="1"/>
          </p:cNvPicPr>
          <p:nvPr>
            <p:ph type="pic" idx="12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" b="39"/>
          <a:stretch/>
        </p:blipFill>
        <p:spPr/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33400" y="5703510"/>
            <a:ext cx="11125200" cy="412106"/>
          </a:xfrm>
        </p:spPr>
        <p:txBody>
          <a:bodyPr rtlCol="0"/>
          <a:lstStyle/>
          <a:p>
            <a:r>
              <a:rPr lang="de-DE" dirty="0"/>
              <a:t>Bewegung als Schlüssel zu Fokus, Energie &amp; mentaler Stärke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B8E467E-BF9C-A3DA-F420-8A5BDA3B4A7A}"/>
              </a:ext>
            </a:extLst>
          </p:cNvPr>
          <p:cNvSpPr txBox="1"/>
          <p:nvPr/>
        </p:nvSpPr>
        <p:spPr>
          <a:xfrm>
            <a:off x="251927" y="6395051"/>
            <a:ext cx="21507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DI Swen Gamon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AA726C0-CE37-3538-822F-028D9C64E11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784" y="6199482"/>
            <a:ext cx="2534816" cy="56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5D36D-7A6E-622D-BC24-8744B537E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D09EC4-11B0-45F0-5AFF-E558F5D58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e-AT" dirty="0"/>
              <a:t>Agenda</a:t>
            </a:r>
            <a:endParaRPr lang="de-DE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F1067A16-07C1-1AFC-0EC2-DCCAD7BB493E}"/>
              </a:ext>
            </a:extLst>
          </p:cNvPr>
          <p:cNvSpPr txBox="1">
            <a:spLocks/>
          </p:cNvSpPr>
          <p:nvPr/>
        </p:nvSpPr>
        <p:spPr>
          <a:xfrm>
            <a:off x="6096000" y="2177796"/>
            <a:ext cx="4495800" cy="33634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800" dirty="0"/>
              <a:t>Einstiegsfragen</a:t>
            </a:r>
          </a:p>
          <a:p>
            <a:r>
              <a:rPr lang="de-DE" sz="2800" dirty="0"/>
              <a:t>Warum Bewegung für das </a:t>
            </a:r>
            <a:br>
              <a:rPr lang="de-DE" sz="2800" dirty="0"/>
            </a:br>
            <a:r>
              <a:rPr lang="de-DE" sz="2800" dirty="0"/>
              <a:t>Gehirn wichtig ist</a:t>
            </a:r>
          </a:p>
          <a:p>
            <a:r>
              <a:rPr lang="de-AT" sz="2800" dirty="0"/>
              <a:t>Änderung herbeiführen: Verhaltenspsychologie</a:t>
            </a:r>
            <a:endParaRPr lang="de-DE" sz="2800" dirty="0"/>
          </a:p>
          <a:p>
            <a:r>
              <a:rPr lang="de-AT" sz="2800" dirty="0" err="1"/>
              <a:t>Trainigslehre</a:t>
            </a:r>
            <a:endParaRPr lang="de-DE" sz="2800" dirty="0"/>
          </a:p>
          <a:p>
            <a:endParaRPr lang="de-DE" sz="2800" dirty="0"/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2E766536-5A41-6FF7-DCD2-FD905D3BB6C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13" y="2084832"/>
            <a:ext cx="4022725" cy="4022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181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54BF9-BF37-6A0B-41B0-09C368647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B37ABF-A8AF-A8ED-F994-3673A3BEB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e-AT" dirty="0"/>
              <a:t>Das Problem Sitzen</a:t>
            </a:r>
            <a:endParaRPr lang="de-DE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F0B158F2-C954-0D2A-2946-5EF57CA3B4D9}"/>
              </a:ext>
            </a:extLst>
          </p:cNvPr>
          <p:cNvSpPr txBox="1">
            <a:spLocks/>
          </p:cNvSpPr>
          <p:nvPr/>
        </p:nvSpPr>
        <p:spPr>
          <a:xfrm>
            <a:off x="6096000" y="2177796"/>
            <a:ext cx="4495800" cy="33634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de-DE" dirty="0"/>
              <a:t>Viele Büroarbeitende sitzen 8–11 Stunden täglich</a:t>
            </a:r>
          </a:p>
          <a:p>
            <a:pPr marL="45720" indent="0">
              <a:buNone/>
            </a:pPr>
            <a:r>
              <a:rPr lang="de-DE" dirty="0"/>
              <a:t>Folgen:</a:t>
            </a:r>
          </a:p>
          <a:p>
            <a:r>
              <a:rPr lang="de-DE" dirty="0"/>
              <a:t>Rückenschmerzen</a:t>
            </a:r>
          </a:p>
          <a:p>
            <a:r>
              <a:rPr lang="de-DE" dirty="0"/>
              <a:t>Stress</a:t>
            </a:r>
          </a:p>
          <a:p>
            <a:r>
              <a:rPr lang="de-DE" dirty="0"/>
              <a:t>Konzentrationsprobleme</a:t>
            </a:r>
          </a:p>
          <a:p>
            <a:r>
              <a:rPr lang="de-DE" dirty="0"/>
              <a:t>Erschöpfung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A577904D-B310-07D9-5A21-DC27EC3DC2E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4128" y="1875858"/>
            <a:ext cx="4396957" cy="43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45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A46E7-91C3-2837-5980-7B134E272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A3C803-F21F-75ED-537D-6E98A0871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/>
              <a:t>Umfrage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8C823E-697C-C205-2E80-59A7CA2A3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1796143"/>
          </a:xfrm>
        </p:spPr>
        <p:txBody>
          <a:bodyPr rtlCol="0">
            <a:normAutofit/>
          </a:bodyPr>
          <a:lstStyle/>
          <a:p>
            <a:r>
              <a:rPr lang="de-DE" sz="3600" dirty="0">
                <a:solidFill>
                  <a:srgbClr val="2BAC6C"/>
                </a:solidFill>
              </a:rPr>
              <a:t>„Welche Bewegung macht ihr am häufigsten im Arbeitsalltag?“</a:t>
            </a:r>
            <a:endParaRPr lang="de-DE" sz="1800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884FDA7B-DF4B-0085-78F7-A2B162558CD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11489"/>
            <a:ext cx="5407705" cy="3605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4291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3B361-A4A2-5EE3-A47C-F9A101439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BF2468-AF4B-2D75-D3BC-E4EB3BB5D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e-AT" dirty="0"/>
              <a:t>Umfrage:</a:t>
            </a:r>
            <a:endParaRPr lang="de-DE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A7F6097E-D595-6945-88C2-69A751E593C1}"/>
              </a:ext>
            </a:extLst>
          </p:cNvPr>
          <p:cNvSpPr txBox="1">
            <a:spLocks/>
          </p:cNvSpPr>
          <p:nvPr/>
        </p:nvSpPr>
        <p:spPr>
          <a:xfrm>
            <a:off x="6096000" y="2177796"/>
            <a:ext cx="4495800" cy="33634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de-DE" sz="3600" dirty="0">
                <a:solidFill>
                  <a:srgbClr val="2BAC6C"/>
                </a:solidFill>
              </a:rPr>
              <a:t>„Welcher Körperteil meldet sich bei euch nach einem langen Arbeitstag am lautesten?“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018C7E67-0055-EB3A-F557-E89E12D34D8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4128" y="1875858"/>
            <a:ext cx="4396957" cy="43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22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/>
              <a:t>Ein bisschen Statistik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r>
              <a:rPr lang="de-DE" b="1" dirty="0"/>
              <a:t>Bewegungsminimum von 150 bis 300 Minuten pro Woche empfohlen</a:t>
            </a:r>
          </a:p>
          <a:p>
            <a:r>
              <a:rPr lang="de-DE" dirty="0"/>
              <a:t>Knapp 8 % aller Todesfälle in Österreich sind auf Mangel an körperlicher Aktivität zurückzuführen</a:t>
            </a:r>
          </a:p>
          <a:p>
            <a:r>
              <a:rPr lang="de-DE" dirty="0"/>
              <a:t>Im Durchschnitt sitzen die Österreicherinnen täglich rund 5,3 Stunden.</a:t>
            </a:r>
            <a:br>
              <a:rPr lang="de-DE" dirty="0"/>
            </a:br>
            <a:endParaRPr lang="de-DE" dirty="0"/>
          </a:p>
          <a:p>
            <a:r>
              <a:rPr lang="de-DE" sz="1200" dirty="0">
                <a:hlinkClick r:id="rId3"/>
              </a:rPr>
              <a:t>Quelle: </a:t>
            </a:r>
            <a:r>
              <a:rPr lang="en-US" sz="1200" dirty="0">
                <a:hlinkClick r:id="rId3"/>
              </a:rPr>
              <a:t>Global Observatory for Physical Activity- (GoPA)</a:t>
            </a:r>
            <a:endParaRPr lang="de-DE" sz="1200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BBD5D29-632B-4F05-EEBF-69458D82CE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11489"/>
            <a:ext cx="5407705" cy="3605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6046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B5C38-3F5A-D23A-D349-715367095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66E1CF-9C7F-BFB0-6B1A-A757AB5D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e-DE" dirty="0"/>
              <a:t>Warum Bewegung für das </a:t>
            </a:r>
            <a:br>
              <a:rPr lang="de-DE" dirty="0"/>
            </a:br>
            <a:r>
              <a:rPr lang="de-DE" dirty="0"/>
              <a:t>Gehirn wichtig ist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3DD8F9A5-22EA-E865-0188-3BC65060D00F}"/>
              </a:ext>
            </a:extLst>
          </p:cNvPr>
          <p:cNvSpPr txBox="1">
            <a:spLocks/>
          </p:cNvSpPr>
          <p:nvPr/>
        </p:nvSpPr>
        <p:spPr>
          <a:xfrm>
            <a:off x="5884164" y="1540142"/>
            <a:ext cx="5411754" cy="1888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2400" dirty="0"/>
              <a:t>🧠 </a:t>
            </a:r>
            <a:r>
              <a:rPr lang="de-DE" sz="2400" dirty="0"/>
              <a:t>Verbessert Durchblutung:</a:t>
            </a:r>
          </a:p>
          <a:p>
            <a:pPr lvl="1"/>
            <a:r>
              <a:rPr lang="de-DE" sz="2200" dirty="0"/>
              <a:t>Bessere Versorgung mit Sauerstoff und Glukose</a:t>
            </a:r>
          </a:p>
          <a:p>
            <a:pPr lvl="1"/>
            <a:r>
              <a:rPr lang="de-DE" sz="2200" dirty="0"/>
              <a:t>Höhere Aufmerksamkeit und schnellere Informationsverarbeitung</a:t>
            </a:r>
            <a:endParaRPr lang="de-DE" sz="2400" dirty="0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D01F3B3D-D59E-ABC0-5508-9AC117EB962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688" y="2084832"/>
            <a:ext cx="4223893" cy="4223893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A291B71-0C47-540B-5319-E54A05861BA7}"/>
              </a:ext>
            </a:extLst>
          </p:cNvPr>
          <p:cNvSpPr txBox="1">
            <a:spLocks/>
          </p:cNvSpPr>
          <p:nvPr/>
        </p:nvSpPr>
        <p:spPr>
          <a:xfrm>
            <a:off x="5884164" y="3736708"/>
            <a:ext cx="5756148" cy="2398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/>
              <a:t>⚡ Aktivierung wichtiger Neurotransmitter</a:t>
            </a:r>
          </a:p>
          <a:p>
            <a:pPr lvl="1"/>
            <a:r>
              <a:rPr lang="de-DE" sz="2200" dirty="0"/>
              <a:t>Dopamin: Motivation und Fokus</a:t>
            </a:r>
          </a:p>
          <a:p>
            <a:pPr lvl="1"/>
            <a:r>
              <a:rPr lang="de-DE" sz="2200" dirty="0"/>
              <a:t>Serotonin: Stimmung und emotionale Stabilität</a:t>
            </a:r>
          </a:p>
          <a:p>
            <a:pPr lvl="1"/>
            <a:r>
              <a:rPr lang="de-DE" sz="2200" dirty="0"/>
              <a:t>Noradrenalin: Aufmerksamkeit und Wachheit</a:t>
            </a:r>
          </a:p>
          <a:p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37850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8F61A-E2E6-B118-5DDB-42EA87A81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588F54-AA23-71AB-5861-F65DB10DF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e-DE" dirty="0"/>
              <a:t>Warum Bewegung für das </a:t>
            </a:r>
            <a:br>
              <a:rPr lang="de-DE" dirty="0"/>
            </a:br>
            <a:r>
              <a:rPr lang="de-DE" dirty="0"/>
              <a:t>Gehirn wichtig ist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36936FF3-78D6-B203-2F8C-64FE6CF090FA}"/>
              </a:ext>
            </a:extLst>
          </p:cNvPr>
          <p:cNvSpPr txBox="1">
            <a:spLocks/>
          </p:cNvSpPr>
          <p:nvPr/>
        </p:nvSpPr>
        <p:spPr>
          <a:xfrm>
            <a:off x="5884164" y="1606762"/>
            <a:ext cx="5411754" cy="3821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/>
              <a:t>🌱 Förderung der neuronalen Plastizität</a:t>
            </a:r>
            <a:br>
              <a:rPr lang="de-DE" sz="2400" dirty="0"/>
            </a:br>
            <a:r>
              <a:rPr lang="de-DE" dirty="0"/>
              <a:t>BDNF (</a:t>
            </a:r>
            <a:r>
              <a:rPr lang="de-AT" dirty="0"/>
              <a:t>Brain-</a:t>
            </a:r>
            <a:r>
              <a:rPr lang="de-AT" dirty="0" err="1"/>
              <a:t>Derived</a:t>
            </a:r>
            <a:r>
              <a:rPr lang="de-AT" dirty="0"/>
              <a:t> </a:t>
            </a:r>
            <a:r>
              <a:rPr lang="de-AT" dirty="0" err="1"/>
              <a:t>Neurotrophic</a:t>
            </a:r>
            <a:r>
              <a:rPr lang="de-AT" dirty="0"/>
              <a:t> </a:t>
            </a:r>
            <a:r>
              <a:rPr lang="de-AT" dirty="0" err="1"/>
              <a:t>Factor</a:t>
            </a:r>
            <a:r>
              <a:rPr lang="de-AT" dirty="0"/>
              <a:t>) = Wachstumsfaktor des Gehirns</a:t>
            </a:r>
            <a:endParaRPr lang="de-DE" sz="2400" dirty="0"/>
          </a:p>
          <a:p>
            <a:pPr lvl="1"/>
            <a:r>
              <a:rPr lang="de-DE" sz="2200" dirty="0"/>
              <a:t>Unterstützt Lernen, Gedächtnis</a:t>
            </a:r>
          </a:p>
          <a:p>
            <a:pPr lvl="1"/>
            <a:r>
              <a:rPr lang="de-DE" sz="2200" dirty="0"/>
              <a:t>Anpassungsfähigkeit und Regenerationsfähigkeit des Gehirns</a:t>
            </a:r>
            <a:endParaRPr lang="de-DE" sz="2400" dirty="0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FAAA9B29-CED8-0976-A564-D8074909F49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688" y="2084832"/>
            <a:ext cx="4223893" cy="4223893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8F1924-515C-30B8-918F-F07436C908EB}"/>
              </a:ext>
            </a:extLst>
          </p:cNvPr>
          <p:cNvSpPr txBox="1">
            <a:spLocks/>
          </p:cNvSpPr>
          <p:nvPr/>
        </p:nvSpPr>
        <p:spPr>
          <a:xfrm>
            <a:off x="5884164" y="4386740"/>
            <a:ext cx="5411754" cy="1748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2400" dirty="0"/>
              <a:t>🧘 Regulation der Stressreaktion</a:t>
            </a:r>
          </a:p>
          <a:p>
            <a:pPr lvl="1"/>
            <a:r>
              <a:rPr lang="de-AT" sz="2200" dirty="0"/>
              <a:t>Bewegung hilft, Stresshormone wie Cortisol schneller abzubauen</a:t>
            </a:r>
          </a:p>
          <a:p>
            <a:pPr lvl="1"/>
            <a:r>
              <a:rPr lang="de-AT" sz="2200" dirty="0"/>
              <a:t>Stabilisiert das Stresssystem des Körpers</a:t>
            </a:r>
            <a:endParaRPr lang="de-DE" sz="2200" dirty="0"/>
          </a:p>
          <a:p>
            <a:pPr marL="45720" indent="0">
              <a:buNone/>
            </a:pP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54744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591E2-C358-DE25-21B8-477EF7164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1EF46D-ADDE-6CBC-61E9-C2D2DB552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e-DE" dirty="0"/>
              <a:t>Warum Bewegung für das </a:t>
            </a:r>
            <a:br>
              <a:rPr lang="de-DE" dirty="0"/>
            </a:br>
            <a:r>
              <a:rPr lang="de-DE" dirty="0"/>
              <a:t>Gehirn wichtig ist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1AEECFAA-DD02-A2BE-E8C9-EF1C1CA92FC4}"/>
              </a:ext>
            </a:extLst>
          </p:cNvPr>
          <p:cNvSpPr txBox="1">
            <a:spLocks/>
          </p:cNvSpPr>
          <p:nvPr/>
        </p:nvSpPr>
        <p:spPr>
          <a:xfrm>
            <a:off x="5884164" y="1716490"/>
            <a:ext cx="5411754" cy="19868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/>
              <a:t>📈 Langfristiger Effekt</a:t>
            </a:r>
          </a:p>
          <a:p>
            <a:pPr lvl="1"/>
            <a:r>
              <a:rPr lang="de-DE" sz="2200" dirty="0"/>
              <a:t>Verbesserte Konzentration und Gedächtnisleistung</a:t>
            </a:r>
          </a:p>
          <a:p>
            <a:pPr lvl="1"/>
            <a:r>
              <a:rPr lang="de-DE" sz="2200" dirty="0"/>
              <a:t>Höhere Stressresistenz</a:t>
            </a:r>
          </a:p>
          <a:p>
            <a:pPr lvl="1"/>
            <a:r>
              <a:rPr lang="de-DE" sz="2200" dirty="0"/>
              <a:t>Positive Wirkung auf mentale Gesundheit</a:t>
            </a:r>
          </a:p>
          <a:p>
            <a:endParaRPr lang="de-DE" sz="2600" dirty="0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A8004A99-E6AC-726D-92D3-5FECE52BE1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688" y="2084832"/>
            <a:ext cx="4223893" cy="4223893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B0F075-7EB5-671F-354B-5A5E61B33BFE}"/>
              </a:ext>
            </a:extLst>
          </p:cNvPr>
          <p:cNvSpPr txBox="1">
            <a:spLocks/>
          </p:cNvSpPr>
          <p:nvPr/>
        </p:nvSpPr>
        <p:spPr>
          <a:xfrm>
            <a:off x="5884164" y="4023360"/>
            <a:ext cx="5411754" cy="18898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600" dirty="0"/>
              <a:t>Weitere Effekte der Bewegung</a:t>
            </a:r>
          </a:p>
          <a:p>
            <a:pPr lvl="1"/>
            <a:r>
              <a:rPr lang="de-DE" sz="2200" dirty="0"/>
              <a:t>Verbessert Schlaf</a:t>
            </a:r>
          </a:p>
          <a:p>
            <a:pPr lvl="1"/>
            <a:r>
              <a:rPr lang="de-DE" sz="2200" dirty="0"/>
              <a:t>Steigert Energie</a:t>
            </a:r>
          </a:p>
          <a:p>
            <a:pPr lvl="1"/>
            <a:r>
              <a:rPr lang="de-DE" sz="2200" dirty="0"/>
              <a:t>Fördert emotionale Stabilität</a:t>
            </a:r>
          </a:p>
          <a:p>
            <a:endParaRPr lang="de-DE" sz="2600" dirty="0"/>
          </a:p>
        </p:txBody>
      </p:sp>
    </p:spTree>
    <p:extLst>
      <p:ext uri="{BB962C8B-B14F-4D97-AF65-F5344CB8AC3E}">
        <p14:creationId xmlns:p14="http://schemas.microsoft.com/office/powerpoint/2010/main" val="106272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7BB686E4-7FDD-9615-A65A-EB6854C4B6F9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624" y="269032"/>
            <a:ext cx="9339943" cy="6226629"/>
          </a:xfrm>
          <a:prstGeom prst="rect">
            <a:avLst/>
          </a:prstGeom>
        </p:spPr>
      </p:pic>
      <p:sp>
        <p:nvSpPr>
          <p:cNvPr id="2" name="Rechteck: eine Ecke abgeschnitten 1">
            <a:extLst>
              <a:ext uri="{FF2B5EF4-FFF2-40B4-BE49-F238E27FC236}">
                <a16:creationId xmlns:a16="http://schemas.microsoft.com/office/drawing/2014/main" id="{8ADD1026-922A-8AB0-06F8-9046319E17AE}"/>
              </a:ext>
            </a:extLst>
          </p:cNvPr>
          <p:cNvSpPr/>
          <p:nvPr/>
        </p:nvSpPr>
        <p:spPr>
          <a:xfrm>
            <a:off x="1683673" y="3382346"/>
            <a:ext cx="3364194" cy="2076061"/>
          </a:xfrm>
          <a:prstGeom prst="snip1Rect">
            <a:avLst>
              <a:gd name="adj" fmla="val 185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Rechteck: eine Ecke abgeschnitten 2">
            <a:extLst>
              <a:ext uri="{FF2B5EF4-FFF2-40B4-BE49-F238E27FC236}">
                <a16:creationId xmlns:a16="http://schemas.microsoft.com/office/drawing/2014/main" id="{FC1B3812-859D-7D7F-F147-6168DCD78DCB}"/>
              </a:ext>
            </a:extLst>
          </p:cNvPr>
          <p:cNvSpPr/>
          <p:nvPr/>
        </p:nvSpPr>
        <p:spPr>
          <a:xfrm rot="10800000">
            <a:off x="6095999" y="1031029"/>
            <a:ext cx="3287486" cy="2076061"/>
          </a:xfrm>
          <a:prstGeom prst="snip1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Rechteck: eine Ecke abgeschnitten 3">
            <a:extLst>
              <a:ext uri="{FF2B5EF4-FFF2-40B4-BE49-F238E27FC236}">
                <a16:creationId xmlns:a16="http://schemas.microsoft.com/office/drawing/2014/main" id="{64916C63-9114-3A37-C474-707377101EB5}"/>
              </a:ext>
            </a:extLst>
          </p:cNvPr>
          <p:cNvSpPr/>
          <p:nvPr/>
        </p:nvSpPr>
        <p:spPr>
          <a:xfrm rot="10800000" flipH="1">
            <a:off x="1782151" y="1150770"/>
            <a:ext cx="3287486" cy="2076061"/>
          </a:xfrm>
          <a:prstGeom prst="snip1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: eine Ecke abgeschnitten 4">
            <a:extLst>
              <a:ext uri="{FF2B5EF4-FFF2-40B4-BE49-F238E27FC236}">
                <a16:creationId xmlns:a16="http://schemas.microsoft.com/office/drawing/2014/main" id="{163EE51A-8B14-B218-9884-92E70CC754DF}"/>
              </a:ext>
            </a:extLst>
          </p:cNvPr>
          <p:cNvSpPr/>
          <p:nvPr/>
        </p:nvSpPr>
        <p:spPr>
          <a:xfrm flipH="1">
            <a:off x="6357259" y="3429000"/>
            <a:ext cx="3287486" cy="2076061"/>
          </a:xfrm>
          <a:prstGeom prst="snip1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0415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A7721-599E-6AFA-3F0B-9EF1AC4E4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701AEE-2C10-91EE-3167-719347638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e-AT" dirty="0"/>
              <a:t>Aktivierungsübung – 2 Minuten Energizer</a:t>
            </a:r>
            <a:endParaRPr lang="de-DE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C2FE8830-064D-4969-CED8-B8F818BE26EB}"/>
              </a:ext>
            </a:extLst>
          </p:cNvPr>
          <p:cNvSpPr txBox="1">
            <a:spLocks/>
          </p:cNvSpPr>
          <p:nvPr/>
        </p:nvSpPr>
        <p:spPr>
          <a:xfrm>
            <a:off x="6096000" y="2177796"/>
            <a:ext cx="4495800" cy="33634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800" dirty="0"/>
              <a:t>Aufstehen</a:t>
            </a:r>
          </a:p>
          <a:p>
            <a:r>
              <a:rPr lang="de-DE" sz="2800" dirty="0"/>
              <a:t>Wirbelsäule mobilisieren 1</a:t>
            </a:r>
          </a:p>
          <a:p>
            <a:r>
              <a:rPr lang="de-DE" sz="2800" dirty="0"/>
              <a:t>Schultern kreisen</a:t>
            </a:r>
          </a:p>
          <a:p>
            <a:r>
              <a:rPr lang="de-DE" sz="2800" dirty="0"/>
              <a:t>Arme strecken</a:t>
            </a:r>
          </a:p>
          <a:p>
            <a:r>
              <a:rPr lang="de-DE" sz="2800" dirty="0"/>
              <a:t>Wirbelsäule mobilisieren 2</a:t>
            </a:r>
          </a:p>
          <a:p>
            <a:endParaRPr lang="de-DE" sz="2800" dirty="0"/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74B0C123-814B-2FD0-C542-F0C526DCCDE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13" y="2084832"/>
            <a:ext cx="4022725" cy="4022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6411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E1ECE-FEC1-42ED-9D87-76BA37AFC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A619AB-324B-25B5-F837-F922C0D65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e-AT" dirty="0"/>
              <a:t>Änderung herbeiführen: Verhaltenspsychologie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3136A07-A390-6EA9-988B-0FE8C3E4A6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3265714"/>
          </a:xfrm>
        </p:spPr>
        <p:txBody>
          <a:bodyPr rtlCol="0"/>
          <a:lstStyle/>
          <a:p>
            <a:r>
              <a:rPr lang="de-DE" dirty="0"/>
              <a:t>Pawlowscher Hund:</a:t>
            </a:r>
          </a:p>
          <a:p>
            <a:pPr lvl="1"/>
            <a:r>
              <a:rPr lang="de-DE" dirty="0"/>
              <a:t>Unwillkürliche Reflexe werden durch Lernprozesse auf neue Reize konditioniert (</a:t>
            </a:r>
            <a:r>
              <a:rPr lang="de-AT" dirty="0"/>
              <a:t>Metronom oder einen Summer)</a:t>
            </a:r>
            <a:endParaRPr lang="de-DE" dirty="0"/>
          </a:p>
          <a:p>
            <a:r>
              <a:rPr lang="de-DE" dirty="0"/>
              <a:t>Wie können wir Bewegung nachhaltig in den Arbeitsalltag einbauen?</a:t>
            </a:r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6238A988-B62A-B793-C779-7195EA71F9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390" y="1885723"/>
            <a:ext cx="4022725" cy="4022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2166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2E21A-DEFE-3C7A-3062-89FFDD0D1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CD7A2A-E505-E8DB-45E9-34A10889C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e-AT" dirty="0"/>
              <a:t>Ins Tun kommen: Motivation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D773E6-08C9-1E6D-1EA2-60BD91BABC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8" y="2177143"/>
            <a:ext cx="6104461" cy="3690257"/>
          </a:xfrm>
        </p:spPr>
        <p:txBody>
          <a:bodyPr rtlCol="0"/>
          <a:lstStyle/>
          <a:p>
            <a:r>
              <a:rPr lang="de-DE" dirty="0"/>
              <a:t>Die kleinen Schritte – oder: die 1% Methode</a:t>
            </a:r>
          </a:p>
          <a:p>
            <a:r>
              <a:rPr lang="de-DE" dirty="0"/>
              <a:t>Bewusstwerdung: Bewegung ist mir wichtig, weil…</a:t>
            </a:r>
          </a:p>
          <a:p>
            <a:r>
              <a:rPr lang="de-DE" dirty="0"/>
              <a:t>Vor- und Nachteile vor Augen führen</a:t>
            </a:r>
          </a:p>
          <a:p>
            <a:r>
              <a:rPr lang="de-DE" dirty="0"/>
              <a:t>Realisierbare Ziele setzen – Teilziele – Einzelschritte</a:t>
            </a:r>
            <a:br>
              <a:rPr lang="de-DE" dirty="0"/>
            </a:br>
            <a:r>
              <a:rPr lang="de-DE" dirty="0"/>
              <a:t>SMART</a:t>
            </a:r>
          </a:p>
          <a:p>
            <a:r>
              <a:rPr lang="de-DE" dirty="0"/>
              <a:t>An der Motivation arbeiten – innerer Antrieb</a:t>
            </a:r>
          </a:p>
          <a:p>
            <a:r>
              <a:rPr lang="de-DE" dirty="0"/>
              <a:t>Wirklich ist, was Widerstand leistet. </a:t>
            </a:r>
            <a:br>
              <a:rPr lang="de-DE" dirty="0"/>
            </a:br>
            <a:r>
              <a:rPr lang="de-DE" dirty="0"/>
              <a:t>(</a:t>
            </a:r>
            <a:r>
              <a:rPr lang="de-AT" dirty="0"/>
              <a:t>Thomas Hobbes)</a:t>
            </a:r>
            <a:endParaRPr lang="de-DE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E542448F-1286-0141-F5AB-B40996248A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237" y="2286000"/>
            <a:ext cx="4553076" cy="3035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8890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6A5D8-D958-31CC-3972-BF124F5A6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B6E193-A6F7-BA26-0DED-E15C033A2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e-AT" dirty="0"/>
              <a:t>Bewegungsreize – Vielseitigkeit 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44708A-AE27-9B83-C674-2E10ED9A78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3767328" cy="3176311"/>
          </a:xfrm>
        </p:spPr>
        <p:txBody>
          <a:bodyPr rtlCol="0">
            <a:normAutofit fontScale="92500" lnSpcReduction="10000"/>
          </a:bodyPr>
          <a:lstStyle/>
          <a:p>
            <a:pPr marL="0" indent="0">
              <a:buNone/>
            </a:pPr>
            <a:r>
              <a:rPr lang="de-DE" sz="2400" dirty="0"/>
              <a:t>Kraft</a:t>
            </a:r>
          </a:p>
          <a:p>
            <a:pPr marL="0" indent="0">
              <a:buNone/>
            </a:pPr>
            <a:r>
              <a:rPr lang="de-DE" sz="2400" dirty="0"/>
              <a:t>Kraft-Ausdauer</a:t>
            </a:r>
          </a:p>
          <a:p>
            <a:pPr marL="0" indent="0">
              <a:buNone/>
            </a:pPr>
            <a:r>
              <a:rPr lang="de-DE" sz="2400" dirty="0"/>
              <a:t>Ausdauer</a:t>
            </a:r>
          </a:p>
          <a:p>
            <a:pPr marL="0" indent="0">
              <a:buNone/>
            </a:pPr>
            <a:r>
              <a:rPr lang="de-DE" sz="2400" dirty="0"/>
              <a:t>Koordination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/>
              <a:t>Achtung: Je höher die Belastung, desto mehr spielt Aufwärmen eine Rolle.</a:t>
            </a:r>
          </a:p>
          <a:p>
            <a:pPr marL="0" indent="0">
              <a:buNone/>
            </a:pPr>
            <a:endParaRPr lang="de-DE" sz="2400" dirty="0"/>
          </a:p>
          <a:p>
            <a:endParaRPr lang="de-DE" sz="2400" dirty="0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623AB91F-4108-1696-95A9-B3540AACC0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638" y="2084832"/>
            <a:ext cx="4754562" cy="31763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9456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FE1E5-C1F9-6D92-F49F-DBA4303FB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13E50A-F6EC-68F4-1F91-20413A0C0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e-AT" dirty="0"/>
              <a:t>Ideenpool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C1A4342-64BC-C2E9-EF98-5CBD701F30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1981" y="1773003"/>
            <a:ext cx="6236208" cy="1142365"/>
          </a:xfrm>
        </p:spPr>
        <p:txBody>
          <a:bodyPr rtlCol="0">
            <a:normAutofit/>
          </a:bodyPr>
          <a:lstStyle/>
          <a:p>
            <a:r>
              <a:rPr lang="de-DE" dirty="0"/>
              <a:t>Schon kleine Bewegungsimpulse über den Tag verteilt können helfen, Energie, Konzentration und Wohlbefinden zu verbessern. </a:t>
            </a:r>
            <a:r>
              <a:rPr lang="de-DE" dirty="0" err="1"/>
              <a:t>zB</a:t>
            </a:r>
            <a:r>
              <a:rPr lang="de-DE" dirty="0"/>
              <a:t>:</a:t>
            </a:r>
          </a:p>
          <a:p>
            <a:endParaRPr lang="de-DE" dirty="0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4F45BA98-482F-893D-E5F6-01A9EF544A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76042" y="1208314"/>
            <a:ext cx="4871811" cy="4871811"/>
          </a:xfrm>
          <a:prstGeom prst="rect">
            <a:avLst/>
          </a:prstGeom>
        </p:spPr>
      </p:pic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CC542DF8-F79C-432A-D3C0-E71BB128BE93}"/>
              </a:ext>
            </a:extLst>
          </p:cNvPr>
          <p:cNvSpPr txBox="1">
            <a:spLocks/>
          </p:cNvSpPr>
          <p:nvPr/>
        </p:nvSpPr>
        <p:spPr>
          <a:xfrm>
            <a:off x="881981" y="3272619"/>
            <a:ext cx="6236208" cy="2049824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Telefonate im Stehen führen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de-AT" dirty="0"/>
              <a:t> Die Stiegen statt dem Lift nehmen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de-AT" dirty="0"/>
              <a:t> Kurze Bewegungspausen einbauen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de-AT" dirty="0"/>
              <a:t> Auf einem Bein Zähneputzen…</a:t>
            </a:r>
          </a:p>
          <a:p>
            <a:pPr marL="0" indent="0">
              <a:buFont typeface="Tw Cen MT" panose="020B0602020104020603" pitchFamily="34" charset="0"/>
              <a:buNone/>
            </a:pPr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650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44D45-555D-D64A-5DF1-A18C4FBFB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3CCD38-95A1-EA46-9489-A5B3CFA9F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e-AT" dirty="0"/>
              <a:t>Ideenpool</a:t>
            </a:r>
            <a:endParaRPr lang="de-DE" dirty="0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22996C50-49D0-E876-F6B8-2138331011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76042" y="1208314"/>
            <a:ext cx="4871811" cy="4871811"/>
          </a:xfrm>
          <a:prstGeom prst="rect">
            <a:avLst/>
          </a:prstGeom>
        </p:spPr>
      </p:pic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792C6B14-3E0F-310A-5DAD-04155E082CFA}"/>
              </a:ext>
            </a:extLst>
          </p:cNvPr>
          <p:cNvSpPr txBox="1">
            <a:spLocks/>
          </p:cNvSpPr>
          <p:nvPr/>
        </p:nvSpPr>
        <p:spPr>
          <a:xfrm>
            <a:off x="1106424" y="2084832"/>
            <a:ext cx="4495800" cy="33634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de-DE" sz="3600" dirty="0">
                <a:solidFill>
                  <a:srgbClr val="2BAC6C"/>
                </a:solidFill>
              </a:rPr>
              <a:t>„</a:t>
            </a:r>
            <a:r>
              <a:rPr lang="de-AT" sz="3600" dirty="0">
                <a:solidFill>
                  <a:srgbClr val="2BAC6C"/>
                </a:solidFill>
              </a:rPr>
              <a:t>Umfrage: Was fällt euch ein, um kleine Bewegungseinheiten in den Alltag einzubauen?</a:t>
            </a:r>
            <a:r>
              <a:rPr lang="de-DE" sz="3600" dirty="0">
                <a:solidFill>
                  <a:srgbClr val="2BAC6C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79459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9A032-631F-F679-7777-08FBD3FDF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5D0077-93AA-BF23-110C-7C3004C16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e-AT" dirty="0"/>
              <a:t>Motiviert bleiben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776B14-9AF5-4FF8-6AA8-4FA4B68AE2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0704" y="1919605"/>
            <a:ext cx="6144728" cy="3621024"/>
          </a:xfrm>
        </p:spPr>
        <p:txBody>
          <a:bodyPr rtlCol="0"/>
          <a:lstStyle/>
          <a:p>
            <a:r>
              <a:rPr lang="de-DE" sz="2000" dirty="0"/>
              <a:t>Besser Kleinigkeiten beibehalten, als große Dinge nicht durchzuhalten</a:t>
            </a:r>
          </a:p>
          <a:p>
            <a:r>
              <a:rPr lang="de-DE" sz="2000" dirty="0"/>
              <a:t>Motivatoren und Monitoring: </a:t>
            </a:r>
            <a:r>
              <a:rPr lang="de-DE" sz="2000" dirty="0" err="1"/>
              <a:t>Stricherl</a:t>
            </a:r>
            <a:r>
              <a:rPr lang="de-DE" sz="2000" dirty="0"/>
              <a:t>-Liste, Tagebuch, Sportuhr, Handyapps</a:t>
            </a:r>
          </a:p>
          <a:p>
            <a:r>
              <a:rPr lang="de-DE" sz="2000" dirty="0"/>
              <a:t>Konzentration auf Erfolge</a:t>
            </a:r>
          </a:p>
          <a:p>
            <a:r>
              <a:rPr lang="de-DE" sz="2000" dirty="0"/>
              <a:t>Gemeinsam statt einsam:</a:t>
            </a:r>
            <a:br>
              <a:rPr lang="de-DE" sz="2000" dirty="0"/>
            </a:br>
            <a:r>
              <a:rPr lang="de-DE" sz="2000" dirty="0"/>
              <a:t>Bewegungspausen im Unternehmen organisieren</a:t>
            </a:r>
            <a:br>
              <a:rPr lang="de-DE" sz="2000" dirty="0"/>
            </a:br>
            <a:r>
              <a:rPr lang="de-DE" sz="2000" dirty="0">
                <a:hlinkClick r:id="rId3"/>
              </a:rPr>
              <a:t>USI</a:t>
            </a:r>
            <a:r>
              <a:rPr lang="de-DE" sz="2000" dirty="0"/>
              <a:t> / </a:t>
            </a:r>
            <a:r>
              <a:rPr lang="de-DE" sz="2000" dirty="0">
                <a:hlinkClick r:id="rId4"/>
              </a:rPr>
              <a:t>VHS</a:t>
            </a:r>
            <a:r>
              <a:rPr lang="de-DE" sz="2000" dirty="0"/>
              <a:t> / </a:t>
            </a:r>
            <a:r>
              <a:rPr lang="de-DE" sz="2000" dirty="0">
                <a:hlinkClick r:id="rId5"/>
              </a:rPr>
              <a:t>Alpine Vereine</a:t>
            </a:r>
            <a:r>
              <a:rPr lang="de-DE" sz="2000" dirty="0"/>
              <a:t> / </a:t>
            </a:r>
            <a:r>
              <a:rPr lang="de-DE" sz="2000" dirty="0">
                <a:hlinkClick r:id="rId6"/>
              </a:rPr>
              <a:t>Gemeinsam Erleben</a:t>
            </a:r>
            <a:r>
              <a:rPr lang="de-DE" sz="2000" dirty="0"/>
              <a:t>…</a:t>
            </a:r>
          </a:p>
          <a:p>
            <a:r>
              <a:rPr lang="de-DE" sz="2000" dirty="0"/>
              <a:t>Stärkende Motivationssätze</a:t>
            </a:r>
          </a:p>
          <a:p>
            <a:endParaRPr lang="de-DE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532A9B36-B520-F1AC-20C2-7A0C15D861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548" y="1051560"/>
            <a:ext cx="4022725" cy="4022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4389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4AC2-F866-61A3-2FED-66D699904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4F8B38-3550-F450-B451-5B769C504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e-AT" dirty="0" err="1"/>
              <a:t>Trainigslehre</a:t>
            </a:r>
            <a:r>
              <a:rPr lang="de-AT" dirty="0"/>
              <a:t> 1: Überkompensation</a:t>
            </a:r>
            <a:endParaRPr lang="de-DE" dirty="0"/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77D9F3D8-37C1-2F4C-BD83-0EBFFE10293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794" y="2286000"/>
            <a:ext cx="3419475" cy="276225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6C21AA6C-7F59-D42C-CD64-E54254FDB35D}"/>
              </a:ext>
            </a:extLst>
          </p:cNvPr>
          <p:cNvSpPr txBox="1"/>
          <p:nvPr/>
        </p:nvSpPr>
        <p:spPr>
          <a:xfrm>
            <a:off x="6672943" y="6118895"/>
            <a:ext cx="5519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Grafik Quelle: </a:t>
            </a:r>
            <a:r>
              <a:rPr lang="de-DE" sz="1400" dirty="0">
                <a:hlinkClick r:id="rId4"/>
              </a:rPr>
              <a:t>http://www.sportunterricht.de/lksport/optneuebe.html</a:t>
            </a:r>
            <a:endParaRPr lang="de-AT" sz="1400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BA6F55B1-FADA-88D3-137A-5AC6F7F32E51}"/>
              </a:ext>
            </a:extLst>
          </p:cNvPr>
          <p:cNvSpPr txBox="1">
            <a:spLocks/>
          </p:cNvSpPr>
          <p:nvPr/>
        </p:nvSpPr>
        <p:spPr>
          <a:xfrm>
            <a:off x="1024127" y="3130242"/>
            <a:ext cx="5322245" cy="44506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de-DE" sz="2000" dirty="0"/>
              <a:t>Belastung (Reiz) ermüdet den Körper</a:t>
            </a:r>
          </a:p>
          <a:p>
            <a:endParaRPr lang="de-DE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B6410842-AF04-9CC1-DDF4-338012B6A330}"/>
              </a:ext>
            </a:extLst>
          </p:cNvPr>
          <p:cNvSpPr txBox="1">
            <a:spLocks/>
          </p:cNvSpPr>
          <p:nvPr/>
        </p:nvSpPr>
        <p:spPr>
          <a:xfrm>
            <a:off x="1024128" y="2230211"/>
            <a:ext cx="5322245" cy="650149"/>
          </a:xfrm>
          <a:prstGeom prst="rect">
            <a:avLst/>
          </a:prstGeom>
        </p:spPr>
        <p:txBody>
          <a:bodyPr vert="horz" lIns="45720" tIns="45720" rIns="45720" bIns="45720" rtlCol="0"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Wie der Körper auf einen Belastungsreiz reagiert: </a:t>
            </a:r>
            <a:br>
              <a:rPr lang="de-DE" dirty="0"/>
            </a:br>
            <a:endParaRPr lang="de-DE" dirty="0"/>
          </a:p>
          <a:p>
            <a:endParaRPr lang="de-DE" dirty="0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52DA612F-33AE-E27F-BE76-F257D3DB76BB}"/>
              </a:ext>
            </a:extLst>
          </p:cNvPr>
          <p:cNvSpPr txBox="1">
            <a:spLocks/>
          </p:cNvSpPr>
          <p:nvPr/>
        </p:nvSpPr>
        <p:spPr>
          <a:xfrm>
            <a:off x="1521549" y="3695148"/>
            <a:ext cx="5322245" cy="442451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de-DE" sz="2000" dirty="0"/>
              <a:t>Erholung erfolgt</a:t>
            </a:r>
          </a:p>
          <a:p>
            <a:endParaRPr lang="de-DE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CB58F7BE-BA52-AEA0-E0BA-E7E982D3064F}"/>
              </a:ext>
            </a:extLst>
          </p:cNvPr>
          <p:cNvSpPr txBox="1">
            <a:spLocks/>
          </p:cNvSpPr>
          <p:nvPr/>
        </p:nvSpPr>
        <p:spPr>
          <a:xfrm>
            <a:off x="2496257" y="4765086"/>
            <a:ext cx="4347537" cy="80601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de-DE" sz="2000" dirty="0"/>
              <a:t>Rückgang der Leistungsfähigkeit nach einiger Zeit</a:t>
            </a:r>
          </a:p>
          <a:p>
            <a:endParaRPr lang="de-DE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D7745331-A018-174E-24F6-702CB59D7CF3}"/>
              </a:ext>
            </a:extLst>
          </p:cNvPr>
          <p:cNvSpPr txBox="1">
            <a:spLocks/>
          </p:cNvSpPr>
          <p:nvPr/>
        </p:nvSpPr>
        <p:spPr>
          <a:xfrm>
            <a:off x="1883227" y="4214252"/>
            <a:ext cx="5322245" cy="458669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de-DE" sz="2000" dirty="0"/>
              <a:t>Überkompensation erhöht Leistungsgrenze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522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0" grpId="0"/>
      <p:bldP spid="11" grpId="0" build="allAtOnce"/>
      <p:bldP spid="12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862E1-A3B5-44CD-1346-906F9BE8A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2356DF-69FD-E83E-F462-DA7DBE040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e-AT" dirty="0" err="1"/>
              <a:t>Trainigslehre</a:t>
            </a:r>
            <a:r>
              <a:rPr lang="de-AT" dirty="0"/>
              <a:t> 2: Leistungszuwachs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B288A09-94E3-6E47-1E49-D42848C8F7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3265714"/>
          </a:xfrm>
        </p:spPr>
        <p:txBody>
          <a:bodyPr rtlCol="0"/>
          <a:lstStyle/>
          <a:p>
            <a:r>
              <a:rPr lang="de-AT" dirty="0"/>
              <a:t>In der Phase der Überkompensation erfolgt neuer Reiz</a:t>
            </a:r>
          </a:p>
          <a:p>
            <a:r>
              <a:rPr lang="de-AT" dirty="0"/>
              <a:t>Ausreichende Erholungsphase und Überkompensation</a:t>
            </a:r>
            <a:endParaRPr lang="de-DE" dirty="0"/>
          </a:p>
          <a:p>
            <a:r>
              <a:rPr lang="de-DE" dirty="0"/>
              <a:t>Zyklus wird auf höherem Niveau begonnen</a:t>
            </a:r>
          </a:p>
          <a:p>
            <a:r>
              <a:rPr lang="de-DE" dirty="0"/>
              <a:t>Kontinuierliche Leistungssteigerung</a:t>
            </a:r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E3DF0BA3-B0B1-A1AA-A782-80C185852E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638" y="3162354"/>
            <a:ext cx="4754562" cy="2270016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0AE8BBF-A699-E8A3-34D0-C86A05E67DDF}"/>
              </a:ext>
            </a:extLst>
          </p:cNvPr>
          <p:cNvSpPr txBox="1"/>
          <p:nvPr/>
        </p:nvSpPr>
        <p:spPr>
          <a:xfrm>
            <a:off x="6672943" y="6118895"/>
            <a:ext cx="5519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Grafik Quelle: </a:t>
            </a:r>
            <a:r>
              <a:rPr lang="de-DE" sz="1400" dirty="0">
                <a:hlinkClick r:id="rId4"/>
              </a:rPr>
              <a:t>http://www.sportunterricht.de/lksport/optneuebe.html</a:t>
            </a:r>
            <a:endParaRPr lang="de-AT" sz="1400" dirty="0"/>
          </a:p>
        </p:txBody>
      </p:sp>
    </p:spTree>
    <p:extLst>
      <p:ext uri="{BB962C8B-B14F-4D97-AF65-F5344CB8AC3E}">
        <p14:creationId xmlns:p14="http://schemas.microsoft.com/office/powerpoint/2010/main" val="102356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D971A-E372-7FA4-1E9C-D403AE949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7564A3-7CD5-01EC-760C-D322FADC2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e-AT" dirty="0" err="1"/>
              <a:t>Trainigslehre</a:t>
            </a:r>
            <a:r>
              <a:rPr lang="de-AT" dirty="0"/>
              <a:t> 3: Übertraining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FBDA855-59CA-BC35-3521-480738C2B8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3265714"/>
          </a:xfrm>
        </p:spPr>
        <p:txBody>
          <a:bodyPr rtlCol="0">
            <a:normAutofit/>
          </a:bodyPr>
          <a:lstStyle/>
          <a:p>
            <a:r>
              <a:rPr lang="de-DE" dirty="0"/>
              <a:t>Reiz wird zu früh gesetzt</a:t>
            </a:r>
          </a:p>
          <a:p>
            <a:r>
              <a:rPr lang="de-DE" dirty="0"/>
              <a:t>Körper erholt sich noch und ist ermüdet</a:t>
            </a:r>
          </a:p>
          <a:p>
            <a:r>
              <a:rPr lang="de-DE" dirty="0"/>
              <a:t>Neues Training schwächt zusätzlich</a:t>
            </a:r>
          </a:p>
          <a:p>
            <a:r>
              <a:rPr lang="de-DE" dirty="0"/>
              <a:t>Training führt nicht zur erhofften Leistungssteigerung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5B36C9AB-41C7-0747-E0D5-D351E56B2E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638" y="2551492"/>
            <a:ext cx="4754562" cy="222167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80939234-FEA7-961D-F283-0D9C02A3E5C1}"/>
              </a:ext>
            </a:extLst>
          </p:cNvPr>
          <p:cNvSpPr txBox="1"/>
          <p:nvPr/>
        </p:nvSpPr>
        <p:spPr>
          <a:xfrm>
            <a:off x="6672943" y="6118895"/>
            <a:ext cx="5519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Grafik Quelle: </a:t>
            </a:r>
            <a:r>
              <a:rPr lang="de-DE" sz="1400" dirty="0">
                <a:hlinkClick r:id="rId4"/>
              </a:rPr>
              <a:t>http://www.sportunterricht.de/lksport/optneuebe.html</a:t>
            </a:r>
            <a:endParaRPr lang="de-AT" sz="1400" dirty="0"/>
          </a:p>
        </p:txBody>
      </p:sp>
    </p:spTree>
    <p:extLst>
      <p:ext uri="{BB962C8B-B14F-4D97-AF65-F5344CB8AC3E}">
        <p14:creationId xmlns:p14="http://schemas.microsoft.com/office/powerpoint/2010/main" val="124469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80E679-207A-32DA-2AF4-1F940F1DE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Danke!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5AEE8A8-2DC7-66AE-0393-7AA215839F9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AT" dirty="0"/>
              <a:t>Viel Spaß beim Umsetzten wünscht: </a:t>
            </a:r>
            <a:br>
              <a:rPr lang="de-AT" dirty="0"/>
            </a:br>
            <a:br>
              <a:rPr lang="de-AT"/>
            </a:br>
            <a:r>
              <a:rPr lang="de-AT"/>
              <a:t>DI Swen </a:t>
            </a:r>
            <a:r>
              <a:rPr lang="de-AT" dirty="0"/>
              <a:t>Gamon.</a:t>
            </a:r>
          </a:p>
          <a:p>
            <a:r>
              <a:rPr lang="de-AT" sz="2000" dirty="0">
                <a:hlinkClick r:id="rId2"/>
              </a:rPr>
              <a:t>https://outdoorpartners.at/</a:t>
            </a:r>
            <a:r>
              <a:rPr lang="de-AT" sz="2000" dirty="0"/>
              <a:t> </a:t>
            </a:r>
            <a:br>
              <a:rPr lang="de-AT" dirty="0"/>
            </a:br>
            <a:r>
              <a:rPr lang="de-AT" sz="1800" dirty="0"/>
              <a:t>(Teamtrainings, Teambuilding, Lehrlingstrainings)</a:t>
            </a:r>
            <a:br>
              <a:rPr lang="de-AT" dirty="0"/>
            </a:br>
            <a:br>
              <a:rPr lang="de-AT" dirty="0"/>
            </a:br>
            <a:r>
              <a:rPr lang="de-AT" sz="2000" dirty="0">
                <a:hlinkClick r:id="rId3"/>
              </a:rPr>
              <a:t>https://easydays.at/</a:t>
            </a:r>
            <a:endParaRPr lang="de-AT" dirty="0"/>
          </a:p>
          <a:p>
            <a:r>
              <a:rPr lang="de-AT" sz="1800" dirty="0"/>
              <a:t>(Feriencamps für Kinder)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4C57CD11-3CA0-7F44-68AD-2777ACDCC6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638" y="2712509"/>
            <a:ext cx="4754562" cy="316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88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9F971B-E32C-0375-5A75-911B3C51F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Quellen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1F717B1-C3DC-96E9-7B68-DD19F40D28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8" y="1856232"/>
            <a:ext cx="4754880" cy="4023360"/>
          </a:xfrm>
        </p:spPr>
        <p:txBody>
          <a:bodyPr>
            <a:normAutofit/>
          </a:bodyPr>
          <a:lstStyle/>
          <a:p>
            <a:r>
              <a:rPr lang="de-DE" sz="1400" dirty="0"/>
              <a:t>Die 1%-Methode – Minimale Veränderung, maximale Wirkung: Mit kleinen Gewohnheiten jedes Ziel erreichen - Mit Micro Habits zum Erfolg.  </a:t>
            </a:r>
            <a:r>
              <a:rPr lang="de-DE" sz="1400" dirty="0">
                <a:hlinkClick r:id="rId2"/>
              </a:rPr>
              <a:t>James Clear</a:t>
            </a:r>
            <a:r>
              <a:rPr lang="de-DE" sz="1400" dirty="0"/>
              <a:t> (Autor), </a:t>
            </a:r>
            <a:r>
              <a:rPr lang="de-DE" sz="1400" dirty="0">
                <a:hlinkClick r:id="rId3"/>
              </a:rPr>
              <a:t>Annika Tschöpe</a:t>
            </a:r>
            <a:r>
              <a:rPr lang="de-DE" sz="1400" dirty="0"/>
              <a:t> (Übersetzer) </a:t>
            </a:r>
          </a:p>
          <a:p>
            <a:r>
              <a:rPr lang="de-DE" sz="1400" dirty="0"/>
              <a:t>Neurotransmitter: Botenmoleküle im Gehirn: </a:t>
            </a:r>
            <a:r>
              <a:rPr lang="de-DE" sz="1400" dirty="0">
                <a:hlinkClick r:id="rId4"/>
              </a:rPr>
              <a:t>https://www.dasgehirn.info/grundlagen/kommunikation-der-zellen/neurotransmitter-botenmolekuele-im-gehirn</a:t>
            </a:r>
            <a:endParaRPr lang="de-DE" sz="1400" dirty="0"/>
          </a:p>
          <a:p>
            <a:r>
              <a:rPr lang="de-DE" sz="1400" dirty="0"/>
              <a:t>Neurotransmitter im Gehirn während körperlicher Belastung, R. </a:t>
            </a:r>
            <a:r>
              <a:rPr lang="de-DE" sz="1400" dirty="0" err="1"/>
              <a:t>Meeusen</a:t>
            </a:r>
            <a:r>
              <a:rPr lang="de-DE" sz="1400" dirty="0"/>
              <a:t>, M. F. </a:t>
            </a:r>
            <a:r>
              <a:rPr lang="de-DE" sz="1400" dirty="0" err="1"/>
              <a:t>Piacentini</a:t>
            </a:r>
            <a:r>
              <a:rPr lang="de-DE" sz="1400" dirty="0"/>
              <a:t>, F. </a:t>
            </a:r>
            <a:r>
              <a:rPr lang="de-DE" sz="1400" dirty="0" err="1"/>
              <a:t>Kempenaers</a:t>
            </a:r>
            <a:r>
              <a:rPr lang="de-DE" sz="1400" dirty="0"/>
              <a:t>, B. </a:t>
            </a:r>
            <a:r>
              <a:rPr lang="de-DE" sz="1400" dirty="0" err="1"/>
              <a:t>Busschaert</a:t>
            </a:r>
            <a:r>
              <a:rPr lang="de-DE" sz="1400" dirty="0"/>
              <a:t>, G. De Schutter, L. </a:t>
            </a:r>
            <a:r>
              <a:rPr lang="de-DE" sz="1400" dirty="0" err="1"/>
              <a:t>Buyse</a:t>
            </a:r>
            <a:r>
              <a:rPr lang="de-DE" sz="1400" dirty="0"/>
              <a:t>, K. De </a:t>
            </a:r>
            <a:r>
              <a:rPr lang="de-DE" sz="1400" dirty="0" err="1"/>
              <a:t>Meirleir</a:t>
            </a:r>
            <a:r>
              <a:rPr lang="de-DE" sz="1400" dirty="0"/>
              <a:t>. DEUTSCHE ZEITSCHRIFT FÜR SPORTMEDIZIN - </a:t>
            </a:r>
            <a:r>
              <a:rPr lang="nn-NO" sz="1400" dirty="0"/>
              <a:t>Jahrgang 52, Nr. 12 (2001) S361ff: </a:t>
            </a:r>
            <a:r>
              <a:rPr lang="nn-NO" sz="1400" dirty="0">
                <a:hlinkClick r:id="rId5"/>
              </a:rPr>
              <a:t>https://www.germanjournalsportsmedicine.com/fileadmin/content/archiv2001/heft12/a04_12_01.pdf</a:t>
            </a:r>
            <a:r>
              <a:rPr lang="nn-NO" sz="1400" dirty="0"/>
              <a:t> </a:t>
            </a:r>
            <a:endParaRPr lang="de-DE" sz="1400" dirty="0"/>
          </a:p>
          <a:p>
            <a:r>
              <a:rPr lang="de-DE" sz="1400" dirty="0"/>
              <a:t>Neuroplastizität: Die Macht der Gedanken über das Gehirn: </a:t>
            </a:r>
            <a:r>
              <a:rPr lang="de-DE" sz="1400" dirty="0">
                <a:hlinkClick r:id="rId6"/>
              </a:rPr>
              <a:t>https://www.neuromentaltraining.com/neuro-blog/neuroplastizitaet-denken-gehirn/</a:t>
            </a:r>
            <a:endParaRPr lang="de-DE" sz="1400" dirty="0"/>
          </a:p>
          <a:p>
            <a:endParaRPr lang="de-DE" sz="1400" dirty="0"/>
          </a:p>
          <a:p>
            <a:endParaRPr lang="de-DE" sz="1400" dirty="0"/>
          </a:p>
          <a:p>
            <a:endParaRPr lang="de-AT" sz="1400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09AD470-A22F-93C1-5940-AFE5BA7354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89320" y="1856232"/>
            <a:ext cx="4974336" cy="2359152"/>
          </a:xfrm>
        </p:spPr>
        <p:txBody>
          <a:bodyPr>
            <a:normAutofit/>
          </a:bodyPr>
          <a:lstStyle/>
          <a:p>
            <a:r>
              <a:rPr lang="de-DE" sz="1400" dirty="0"/>
              <a:t>BDNF - Booste dein Gehirn mit dem Wachstumsfaktor von BRAINEFFECT: </a:t>
            </a:r>
            <a:r>
              <a:rPr lang="de-DE" sz="1400" dirty="0">
                <a:hlinkClick r:id="rId7"/>
              </a:rPr>
              <a:t>https://brain-effect.com/blogs/magazin/bdnf-wachstumsfaktor-gehirn?srsltid=AfmBOookYJSPS6nL9_Igs8atW0ewkRoHK01smhI8aFaFxZH-AGWK_j-2</a:t>
            </a:r>
            <a:r>
              <a:rPr lang="de-DE" sz="1400" dirty="0"/>
              <a:t> </a:t>
            </a:r>
          </a:p>
          <a:p>
            <a:r>
              <a:rPr lang="de-DE" sz="1400" dirty="0"/>
              <a:t>Alpine </a:t>
            </a:r>
            <a:r>
              <a:rPr lang="de-DE" sz="1400" dirty="0" err="1"/>
              <a:t>Trainingslahre</a:t>
            </a:r>
            <a:r>
              <a:rPr lang="de-DE" sz="1400" dirty="0"/>
              <a:t>: Werner </a:t>
            </a:r>
            <a:r>
              <a:rPr lang="de-DE" sz="1400" dirty="0" err="1"/>
              <a:t>Kandolf</a:t>
            </a:r>
            <a:r>
              <a:rPr lang="de-DE" sz="1400" dirty="0"/>
              <a:t>, Walter Schenk. </a:t>
            </a:r>
            <a:r>
              <a:rPr lang="de-DE" sz="1400" dirty="0" err="1"/>
              <a:t>Herausg</a:t>
            </a:r>
            <a:r>
              <a:rPr lang="de-DE" sz="1400" dirty="0"/>
              <a:t>.: Verband der Alpinen Vereine Österreichs</a:t>
            </a:r>
          </a:p>
          <a:p>
            <a:r>
              <a:rPr lang="de-DE" sz="1400" dirty="0"/>
              <a:t>Trainingslehre: Diverse Literatur. Hier: </a:t>
            </a:r>
            <a:r>
              <a:rPr lang="de-DE" sz="1400" dirty="0">
                <a:hlinkClick r:id="rId8"/>
              </a:rPr>
              <a:t>http://www.sportunterricht.de/lksport/optneuebe.html</a:t>
            </a:r>
            <a:endParaRPr lang="de-DE" sz="1400" dirty="0"/>
          </a:p>
          <a:p>
            <a:endParaRPr lang="de-AT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17519680-70C2-AF1E-582C-07B80BAED9D3}"/>
              </a:ext>
            </a:extLst>
          </p:cNvPr>
          <p:cNvSpPr txBox="1">
            <a:spLocks/>
          </p:cNvSpPr>
          <p:nvPr/>
        </p:nvSpPr>
        <p:spPr>
          <a:xfrm>
            <a:off x="5989320" y="3782568"/>
            <a:ext cx="3374136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dirty="0"/>
              <a:t>Vortragender</a:t>
            </a:r>
          </a:p>
        </p:txBody>
      </p:sp>
      <p:sp>
        <p:nvSpPr>
          <p:cNvPr id="6" name="Inhaltsplatzhalter 3">
            <a:extLst>
              <a:ext uri="{FF2B5EF4-FFF2-40B4-BE49-F238E27FC236}">
                <a16:creationId xmlns:a16="http://schemas.microsoft.com/office/drawing/2014/main" id="{9BAC7647-730B-9FB5-970E-834B07F646B1}"/>
              </a:ext>
            </a:extLst>
          </p:cNvPr>
          <p:cNvSpPr txBox="1">
            <a:spLocks/>
          </p:cNvSpPr>
          <p:nvPr/>
        </p:nvSpPr>
        <p:spPr>
          <a:xfrm>
            <a:off x="6315456" y="4962144"/>
            <a:ext cx="4974336" cy="1499616"/>
          </a:xfrm>
          <a:prstGeom prst="rect">
            <a:avLst/>
          </a:prstGeom>
        </p:spPr>
        <p:txBody>
          <a:bodyPr vert="horz" lIns="45720" tIns="45720" rIns="4572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dirty="0"/>
              <a:t>DI Swen Gamon</a:t>
            </a:r>
            <a:br>
              <a:rPr lang="de-DE" sz="1400" dirty="0"/>
            </a:br>
            <a:r>
              <a:rPr lang="de-DE" sz="1400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https://outdoorpartners.at/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/>
              <a:t>Organisation von Teamtrainings und Seminaren</a:t>
            </a:r>
            <a:br>
              <a:rPr lang="de-DE" sz="1400" dirty="0"/>
            </a:br>
            <a:br>
              <a:rPr lang="de-AT" sz="1400" dirty="0"/>
            </a:br>
            <a:r>
              <a:rPr lang="de-DE" sz="1400" dirty="0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https://easydays.at/</a:t>
            </a:r>
            <a:br>
              <a:rPr lang="de-DE" sz="1400" dirty="0"/>
            </a:br>
            <a:r>
              <a:rPr lang="de-DE" sz="1400" dirty="0"/>
              <a:t>Feriencamps für Kinder und Jugendliche</a:t>
            </a:r>
            <a:br>
              <a:rPr lang="de-DE" sz="1400" dirty="0"/>
            </a:br>
            <a:br>
              <a:rPr lang="de-DE" sz="1400" dirty="0"/>
            </a:br>
            <a:endParaRPr lang="de-AT" sz="1400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3725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-Design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918</Words>
  <Application>Microsoft Office PowerPoint</Application>
  <PresentationFormat>Breitbild</PresentationFormat>
  <Paragraphs>140</Paragraphs>
  <Slides>22</Slides>
  <Notes>19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8" baseType="lpstr">
      <vt:lpstr>Calibri</vt:lpstr>
      <vt:lpstr>Tw Cen MT</vt:lpstr>
      <vt:lpstr>Tw Cen MT Condensed</vt:lpstr>
      <vt:lpstr>Wingdings</vt:lpstr>
      <vt:lpstr>Wingdings 3</vt:lpstr>
      <vt:lpstr>Integral</vt:lpstr>
      <vt:lpstr>Move Your Mind</vt:lpstr>
      <vt:lpstr>Agenda</vt:lpstr>
      <vt:lpstr>Das Problem Sitzen</vt:lpstr>
      <vt:lpstr>Umfrage</vt:lpstr>
      <vt:lpstr>Umfrage:</vt:lpstr>
      <vt:lpstr>Ein bisschen Statistik</vt:lpstr>
      <vt:lpstr>Warum Bewegung für das  Gehirn wichtig ist</vt:lpstr>
      <vt:lpstr>Warum Bewegung für das  Gehirn wichtig ist</vt:lpstr>
      <vt:lpstr>Warum Bewegung für das  Gehirn wichtig ist</vt:lpstr>
      <vt:lpstr>PowerPoint-Präsentation</vt:lpstr>
      <vt:lpstr>Aktivierungsübung – 2 Minuten Energizer</vt:lpstr>
      <vt:lpstr>Änderung herbeiführen: Verhaltenspsychologie</vt:lpstr>
      <vt:lpstr>Ins Tun kommen: Motivation</vt:lpstr>
      <vt:lpstr>Bewegungsreize – Vielseitigkeit </vt:lpstr>
      <vt:lpstr>Ideenpool</vt:lpstr>
      <vt:lpstr>Ideenpool</vt:lpstr>
      <vt:lpstr>Motiviert bleiben</vt:lpstr>
      <vt:lpstr>Trainigslehre 1: Überkompensation</vt:lpstr>
      <vt:lpstr>Trainigslehre 2: Leistungszuwachs</vt:lpstr>
      <vt:lpstr>Trainigslehre 3: Übertraining</vt:lpstr>
      <vt:lpstr>Danke!</vt:lpstr>
      <vt:lpstr>Quellen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Swen Gamon</dc:creator>
  <cp:lastModifiedBy>Swen Gamon</cp:lastModifiedBy>
  <cp:revision>3</cp:revision>
  <dcterms:created xsi:type="dcterms:W3CDTF">2026-03-25T16:57:59Z</dcterms:created>
  <dcterms:modified xsi:type="dcterms:W3CDTF">2026-04-22T17:09:15Z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